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8" r:id="rId5"/>
    <p:sldId id="263" r:id="rId6"/>
    <p:sldId id="272" r:id="rId7"/>
    <p:sldId id="273" r:id="rId8"/>
    <p:sldId id="274" r:id="rId9"/>
    <p:sldId id="276" r:id="rId10"/>
    <p:sldId id="275" r:id="rId11"/>
    <p:sldId id="257" r:id="rId12"/>
    <p:sldId id="260" r:id="rId13"/>
    <p:sldId id="261" r:id="rId14"/>
    <p:sldId id="266" r:id="rId15"/>
    <p:sldId id="262" r:id="rId16"/>
    <p:sldId id="264" r:id="rId17"/>
    <p:sldId id="265" r:id="rId18"/>
    <p:sldId id="271" r:id="rId19"/>
    <p:sldId id="270" r:id="rId20"/>
    <p:sldId id="269" r:id="rId21"/>
    <p:sldId id="259" r:id="rId22"/>
  </p:sldIdLst>
  <p:sldSz cx="9144000" cy="6858000" type="screen4x3"/>
  <p:notesSz cx="6799263" cy="9929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2024-09-12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42956D04-A3C8-49D4-B877-B45534FE3A10}" type="datetimeFigureOut">
              <a:rPr lang="lt-LT" smtClean="0"/>
              <a:t>2024-09-12</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42956D04-A3C8-49D4-B877-B45534FE3A10}" type="datetimeFigureOut">
              <a:rPr lang="lt-LT" smtClean="0"/>
              <a:t>2024-09-12</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2956D04-A3C8-49D4-B877-B45534FE3A10}" type="datetimeFigureOut">
              <a:rPr lang="lt-LT" smtClean="0"/>
              <a:t>2024-09-12</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2024-09-12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2024-09-12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56D04-A3C8-49D4-B877-B45534FE3A10}" type="datetimeFigureOut">
              <a:rPr lang="lt-LT" smtClean="0"/>
              <a:t>2024-09-12</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6E2A6-6D93-4997-8D45-933F879E6E5B}"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hyperlink" Target="http://www.maps.lt/"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www.google.com/maps/"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007604" y="4869160"/>
            <a:ext cx="7128792" cy="769640"/>
          </a:xfrm>
        </p:spPr>
        <p:txBody>
          <a:bodyPr>
            <a:normAutofit/>
          </a:bodyPr>
          <a:lstStyle/>
          <a:p>
            <a:r>
              <a:rPr lang="lt-LT" dirty="0"/>
              <a:t>2024-09-11</a:t>
            </a:r>
          </a:p>
          <a:p>
            <a:endParaRPr lang="lt-LT" dirty="0"/>
          </a:p>
        </p:txBody>
      </p:sp>
      <p:sp>
        <p:nvSpPr>
          <p:cNvPr id="4" name="Antraštė 1"/>
          <p:cNvSpPr>
            <a:spLocks noGrp="1"/>
          </p:cNvSpPr>
          <p:nvPr>
            <p:ph type="ctrTitle"/>
          </p:nvPr>
        </p:nvSpPr>
        <p:spPr>
          <a:xfrm>
            <a:off x="685800" y="548680"/>
            <a:ext cx="7772400" cy="3528392"/>
          </a:xfrm>
        </p:spPr>
        <p:txBody>
          <a:bodyPr>
            <a:normAutofit fontScale="90000"/>
          </a:bodyPr>
          <a:lstStyle/>
          <a:p>
            <a:r>
              <a:rPr lang="lt-LT" dirty="0"/>
              <a:t>Rokiškio kaimo strategija </a:t>
            </a:r>
            <a:br>
              <a:rPr lang="lt-LT" dirty="0"/>
            </a:br>
            <a:r>
              <a:rPr lang="lt-LT" dirty="0"/>
              <a:t>2023-2029</a:t>
            </a:r>
            <a:br>
              <a:rPr lang="lt-LT" dirty="0"/>
            </a:br>
            <a:br>
              <a:rPr lang="lt-LT" dirty="0"/>
            </a:br>
            <a:r>
              <a:rPr lang="lt-LT" sz="2400" dirty="0"/>
              <a:t>PRIEMONĖ</a:t>
            </a:r>
            <a:br>
              <a:rPr lang="lt-LT" sz="2400" dirty="0"/>
            </a:br>
            <a:r>
              <a:rPr lang="lt-LT" sz="3100" dirty="0"/>
              <a:t>Palankių sąlygų verslumui skatinimas per viešųjų paslaugų plėtojimą“ </a:t>
            </a:r>
            <a:br>
              <a:rPr lang="lt-LT" sz="3100" dirty="0"/>
            </a:br>
            <a:r>
              <a:rPr lang="lt-LT" sz="3100" dirty="0"/>
              <a:t>(ROKI-LEADER-20VVG-08-01)</a:t>
            </a:r>
            <a:br>
              <a:rPr lang="lt-LT" sz="3100" dirty="0"/>
            </a:br>
            <a:endParaRPr lang="lt-LT" dirty="0"/>
          </a:p>
        </p:txBody>
      </p:sp>
      <p:sp>
        <p:nvSpPr>
          <p:cNvPr id="7" name="TextBox 6">
            <a:extLst>
              <a:ext uri="{FF2B5EF4-FFF2-40B4-BE49-F238E27FC236}">
                <a16:creationId xmlns:a16="http://schemas.microsoft.com/office/drawing/2014/main" id="{CC0840A5-4DBA-6D2E-BB6D-4E5873BA1760}"/>
              </a:ext>
            </a:extLst>
          </p:cNvPr>
          <p:cNvSpPr txBox="1"/>
          <p:nvPr/>
        </p:nvSpPr>
        <p:spPr>
          <a:xfrm>
            <a:off x="3779912" y="4276445"/>
            <a:ext cx="4572000" cy="369332"/>
          </a:xfrm>
          <a:prstGeom prst="rect">
            <a:avLst/>
          </a:prstGeom>
          <a:noFill/>
        </p:spPr>
        <p:txBody>
          <a:bodyPr wrap="square">
            <a:spAutoFit/>
          </a:bodyPr>
          <a:lstStyle/>
          <a:p>
            <a:r>
              <a:rPr lang="lt-LT" sz="1800" dirty="0"/>
              <a:t>Raimonda Stankevičiūtė-Vilimienė</a:t>
            </a:r>
            <a:endParaRPr lang="en-US" dirty="0"/>
          </a:p>
        </p:txBody>
      </p:sp>
      <p:grpSp>
        <p:nvGrpSpPr>
          <p:cNvPr id="5" name="Grupė 4">
            <a:extLst>
              <a:ext uri="{FF2B5EF4-FFF2-40B4-BE49-F238E27FC236}">
                <a16:creationId xmlns:a16="http://schemas.microsoft.com/office/drawing/2014/main" id="{2327AE06-260D-6F19-8CA1-FAD322E0ECB5}"/>
              </a:ext>
            </a:extLst>
          </p:cNvPr>
          <p:cNvGrpSpPr/>
          <p:nvPr/>
        </p:nvGrpSpPr>
        <p:grpSpPr>
          <a:xfrm>
            <a:off x="2627784" y="5862183"/>
            <a:ext cx="4321026" cy="770140"/>
            <a:chOff x="1620307" y="5805191"/>
            <a:chExt cx="4321026" cy="770140"/>
          </a:xfrm>
        </p:grpSpPr>
        <p:pic>
          <p:nvPicPr>
            <p:cNvPr id="1028" name="Picture 4">
              <a:extLst>
                <a:ext uri="{FF2B5EF4-FFF2-40B4-BE49-F238E27FC236}">
                  <a16:creationId xmlns:a16="http://schemas.microsoft.com/office/drawing/2014/main" id="{E29F0E3E-10FD-87D8-BDC2-F46293334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67DA887-7369-0090-BE8C-6F9B454C3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aveikslėlis 12">
              <a:extLst>
                <a:ext uri="{FF2B5EF4-FFF2-40B4-BE49-F238E27FC236}">
                  <a16:creationId xmlns:a16="http://schemas.microsoft.com/office/drawing/2014/main" id="{F6A8860E-C6F7-4187-56A9-C1282D43F8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aveikslėlis 1">
              <a:extLst>
                <a:ext uri="{FF2B5EF4-FFF2-40B4-BE49-F238E27FC236}">
                  <a16:creationId xmlns:a16="http://schemas.microsoft.com/office/drawing/2014/main" id="{3F4A17AB-BB84-D0D6-657F-FAECE530DB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461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5A6D52-A82F-5A7E-9316-9551D025FC42}"/>
              </a:ext>
            </a:extLst>
          </p:cNvPr>
          <p:cNvSpPr>
            <a:spLocks noGrp="1"/>
          </p:cNvSpPr>
          <p:nvPr>
            <p:ph type="title"/>
          </p:nvPr>
        </p:nvSpPr>
        <p:spPr>
          <a:xfrm>
            <a:off x="457200" y="274638"/>
            <a:ext cx="8229600" cy="922114"/>
          </a:xfrm>
        </p:spPr>
        <p:txBody>
          <a:bodyPr/>
          <a:lstStyle/>
          <a:p>
            <a:r>
              <a:rPr lang="lt-LT" dirty="0"/>
              <a:t>Iš NVO įstatymo (8 str. 2 dalis)</a:t>
            </a:r>
            <a:endParaRPr lang="en-US" dirty="0"/>
          </a:p>
        </p:txBody>
      </p:sp>
      <p:sp>
        <p:nvSpPr>
          <p:cNvPr id="3" name="Turinio vietos rezervavimo ženklas 2">
            <a:extLst>
              <a:ext uri="{FF2B5EF4-FFF2-40B4-BE49-F238E27FC236}">
                <a16:creationId xmlns:a16="http://schemas.microsoft.com/office/drawing/2014/main" id="{6359AA2D-8A16-2EA6-66BC-9ADBC734C39D}"/>
              </a:ext>
            </a:extLst>
          </p:cNvPr>
          <p:cNvSpPr>
            <a:spLocks noGrp="1"/>
          </p:cNvSpPr>
          <p:nvPr>
            <p:ph idx="1"/>
          </p:nvPr>
        </p:nvSpPr>
        <p:spPr>
          <a:xfrm>
            <a:off x="0" y="1166018"/>
            <a:ext cx="9036496" cy="5691982"/>
          </a:xfrm>
        </p:spPr>
        <p:txBody>
          <a:bodyPr>
            <a:noAutofit/>
          </a:bodyPr>
          <a:lstStyle/>
          <a:p>
            <a:pPr marL="0" indent="0">
              <a:buNone/>
            </a:pPr>
            <a:r>
              <a:rPr lang="lt-LT" sz="1600" b="1" dirty="0"/>
              <a:t>8 straipsnis</a:t>
            </a:r>
            <a:r>
              <a:rPr lang="lt-LT" sz="1600" dirty="0"/>
              <a:t>. Viešosios naudos nevyriausybinių organizacijų finansavimas ir nevyriausybinių organizacijų pripažinimas viešosios naudos nevyriausybinėmis organizacijomis</a:t>
            </a:r>
          </a:p>
          <a:p>
            <a:pPr marL="0" indent="0">
              <a:buNone/>
            </a:pPr>
            <a:r>
              <a:rPr lang="lt-LT" sz="1600" dirty="0">
                <a:highlight>
                  <a:srgbClr val="FFFF00"/>
                </a:highlight>
              </a:rPr>
              <a:t>Viešosios naudos nevyriausybinė organizacija, kuri:</a:t>
            </a:r>
          </a:p>
          <a:p>
            <a:pPr marL="0" indent="0">
              <a:buNone/>
            </a:pPr>
            <a:r>
              <a:rPr lang="lt-LT" sz="1600" dirty="0"/>
              <a:t>1) vykdo </a:t>
            </a:r>
            <a:r>
              <a:rPr lang="lt-LT" sz="1600" dirty="0">
                <a:highlight>
                  <a:srgbClr val="FFFF00"/>
                </a:highlight>
              </a:rPr>
              <a:t>veiklas</a:t>
            </a:r>
            <a:r>
              <a:rPr lang="lt-LT" sz="1600" dirty="0"/>
              <a:t>, kurių </a:t>
            </a:r>
            <a:r>
              <a:rPr lang="lt-LT" sz="1600" dirty="0">
                <a:highlight>
                  <a:srgbClr val="FFFF00"/>
                </a:highlight>
              </a:rPr>
              <a:t>didesnė dalis teikia naudą </a:t>
            </a:r>
            <a:r>
              <a:rPr lang="lt-LT" sz="1600" dirty="0"/>
              <a:t>visuomenei ar jos daliai ir kurios skirtos vaikų ir jaunimo gerovės didinimui, neįgaliųjų apsaugai, moterų ir vyrų lygių galimybių užtikrinimui, žmogaus teisių apsaugai, šeimų stiprinimui, socialinės atskirties ir skurdo mažinimui, švietimo, mokslo, kultūros ir sporto skatinimui, humanitarinės pagalbos teikimui, sveikatos apsaugai, aplinkos apsaugai, pilietiniam ugdymui, visuomenės narių teisių apsaugai ir viešojo intereso užtikrinimui;</a:t>
            </a:r>
          </a:p>
          <a:p>
            <a:pPr marL="0" indent="0">
              <a:buNone/>
            </a:pPr>
            <a:r>
              <a:rPr lang="lt-LT" sz="1600" dirty="0"/>
              <a:t>2) yra </a:t>
            </a:r>
            <a:r>
              <a:rPr lang="lt-LT" sz="1600" dirty="0">
                <a:highlight>
                  <a:srgbClr val="FFFF00"/>
                </a:highlight>
              </a:rPr>
              <a:t>įregistravusi nevyriausybinės organizacijos žymą Juridinių asmenų registre</a:t>
            </a:r>
            <a:r>
              <a:rPr lang="lt-LT" sz="1600" dirty="0"/>
              <a:t>;</a:t>
            </a:r>
          </a:p>
          <a:p>
            <a:pPr marL="0" indent="0">
              <a:buNone/>
            </a:pPr>
            <a:r>
              <a:rPr lang="lt-LT" sz="1600" dirty="0"/>
              <a:t>3) Juridinių asmenų registrui teisės aktų nustatyta tvarka </a:t>
            </a:r>
            <a:r>
              <a:rPr lang="lt-LT" sz="1600" dirty="0">
                <a:highlight>
                  <a:srgbClr val="FFFF00"/>
                </a:highlight>
              </a:rPr>
              <a:t>yra pateikusi </a:t>
            </a:r>
            <a:r>
              <a:rPr lang="lt-LT" sz="1600" b="1" dirty="0">
                <a:solidFill>
                  <a:srgbClr val="FF0000"/>
                </a:solidFill>
                <a:highlight>
                  <a:srgbClr val="FFFF00"/>
                </a:highlight>
              </a:rPr>
              <a:t>dvejų praėjusių finansinių metų </a:t>
            </a:r>
            <a:r>
              <a:rPr lang="lt-LT" sz="1600" dirty="0"/>
              <a:t>veiklos </a:t>
            </a:r>
            <a:r>
              <a:rPr lang="lt-LT" sz="1600" dirty="0">
                <a:highlight>
                  <a:srgbClr val="FFFF00"/>
                </a:highlight>
              </a:rPr>
              <a:t>ataskaitas</a:t>
            </a:r>
            <a:r>
              <a:rPr lang="lt-LT" sz="1600" dirty="0"/>
              <a:t> ir metinių finansinių ataskaitų rinkinį;</a:t>
            </a:r>
          </a:p>
          <a:p>
            <a:pPr marL="0" indent="0">
              <a:buNone/>
            </a:pPr>
            <a:r>
              <a:rPr lang="lt-LT" sz="1600" dirty="0"/>
              <a:t>4) atitinka </a:t>
            </a:r>
            <a:r>
              <a:rPr lang="lt-LT" sz="1600" dirty="0">
                <a:highlight>
                  <a:srgbClr val="FFFF00"/>
                </a:highlight>
              </a:rPr>
              <a:t>minimalius patikimo mokesčių mokėtojo kriterijus</a:t>
            </a:r>
            <a:r>
              <a:rPr lang="lt-LT" sz="1600" dirty="0"/>
              <a:t>;</a:t>
            </a:r>
          </a:p>
          <a:p>
            <a:pPr marL="0" indent="0">
              <a:buNone/>
            </a:pPr>
            <a:r>
              <a:rPr lang="lt-LT" sz="1600" dirty="0"/>
              <a:t>5) </a:t>
            </a:r>
            <a:r>
              <a:rPr lang="lt-LT" sz="1600" dirty="0">
                <a:highlight>
                  <a:srgbClr val="FFFF00"/>
                </a:highlight>
              </a:rPr>
              <a:t>siekia išmatuojamo teigiamo socialinio poveikio visuomenei ar jos daliai</a:t>
            </a:r>
            <a:r>
              <a:rPr lang="lt-LT" sz="1600" dirty="0"/>
              <a:t>, </a:t>
            </a:r>
            <a:r>
              <a:rPr lang="lt-LT" sz="1600" b="1" dirty="0">
                <a:solidFill>
                  <a:srgbClr val="FF0000"/>
                </a:solidFill>
                <a:highlight>
                  <a:srgbClr val="00FFFF"/>
                </a:highlight>
              </a:rPr>
              <a:t>steigimo dokumente </a:t>
            </a:r>
            <a:r>
              <a:rPr lang="lt-LT" sz="1600" dirty="0">
                <a:highlight>
                  <a:srgbClr val="00FFFF"/>
                </a:highlight>
              </a:rPr>
              <a:t>(Gairių reikalavimas) </a:t>
            </a:r>
            <a:r>
              <a:rPr lang="lt-LT" sz="1600" dirty="0"/>
              <a:t>arba steigėjų ar dalyvių patvirtintame dokumente</a:t>
            </a:r>
            <a:r>
              <a:rPr lang="lt-LT" sz="1600" dirty="0">
                <a:highlight>
                  <a:srgbClr val="00FFFF"/>
                </a:highlight>
              </a:rPr>
              <a:t> yra nurodžiusi siekiamo socialinio poveikio tikslą </a:t>
            </a:r>
            <a:r>
              <a:rPr lang="lt-LT" sz="1600" dirty="0"/>
              <a:t>(sprendžiamą socialinę problemą), </a:t>
            </a:r>
            <a:r>
              <a:rPr lang="lt-LT" sz="1600" dirty="0">
                <a:highlight>
                  <a:srgbClr val="00FFFF"/>
                </a:highlight>
              </a:rPr>
              <a:t>išmatuojamo socialinio poveikio rodiklius, šių rodiklių vertinimo metodiką ir vieną kartą per kalendorinius metus vertina praėjusių kalendorinių metų veiklos socialinį poveikį</a:t>
            </a:r>
            <a:r>
              <a:rPr lang="lt-LT" sz="1600" dirty="0"/>
              <a:t>, ir veiklą siekiant socialinio poveikio organizuoja </a:t>
            </a:r>
            <a:r>
              <a:rPr lang="lt-LT" sz="1600" dirty="0">
                <a:highlight>
                  <a:srgbClr val="00FFFF"/>
                </a:highlight>
              </a:rPr>
              <a:t>konsultuodamasi</a:t>
            </a:r>
            <a:r>
              <a:rPr lang="lt-LT" sz="1600" dirty="0"/>
              <a:t> (suteikdama galimybę teikti nuomonę ir pasiūlymus) </a:t>
            </a:r>
            <a:r>
              <a:rPr lang="lt-LT" sz="1600" dirty="0">
                <a:highlight>
                  <a:srgbClr val="00FFFF"/>
                </a:highlight>
              </a:rPr>
              <a:t>su asmenimis, kuriems daromas socialinis poveikis organizacijos vykdoma veikla, ir su visuomene</a:t>
            </a:r>
            <a:r>
              <a:rPr lang="lt-LT" sz="1600" dirty="0"/>
              <a:t>. </a:t>
            </a:r>
            <a:r>
              <a:rPr lang="lt-LT" sz="1600" dirty="0">
                <a:highlight>
                  <a:srgbClr val="00FFFF"/>
                </a:highlight>
              </a:rPr>
              <a:t>Socialinio poveikio rezultatai turi būti patvirtinti nevyriausybinės organizacijos steigėjų ar dalyvių ir skelbiami viešai</a:t>
            </a:r>
            <a:r>
              <a:rPr lang="lt-LT" sz="1600" dirty="0"/>
              <a:t>. Socialinio poveikio matavimas taikomas tik toms nevyriausybinėms organizacijoms, kurių pagrindinis tikslas – teikti viešąsias paslaugas. /</a:t>
            </a:r>
            <a:r>
              <a:rPr lang="lt-LT" sz="1800" dirty="0"/>
              <a:t>Keisdami įstatus – 16.1 papunktį</a:t>
            </a:r>
            <a:r>
              <a:rPr lang="lt-LT" sz="1600" dirty="0"/>
              <a:t>/</a:t>
            </a:r>
            <a:endParaRPr lang="en-US" sz="1600" dirty="0"/>
          </a:p>
        </p:txBody>
      </p:sp>
    </p:spTree>
    <p:extLst>
      <p:ext uri="{BB962C8B-B14F-4D97-AF65-F5344CB8AC3E}">
        <p14:creationId xmlns:p14="http://schemas.microsoft.com/office/powerpoint/2010/main" val="21223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9512" y="116632"/>
            <a:ext cx="8856984" cy="1143000"/>
          </a:xfrm>
        </p:spPr>
        <p:txBody>
          <a:bodyPr>
            <a:noAutofit/>
          </a:bodyPr>
          <a:lstStyle/>
          <a:p>
            <a:r>
              <a:rPr lang="lt-LT" sz="2800" b="1" dirty="0"/>
              <a:t>Palankių sąlygų verslumui skatinimas per </a:t>
            </a:r>
            <a:br>
              <a:rPr lang="lt-LT" sz="2800" b="1" dirty="0"/>
            </a:br>
            <a:r>
              <a:rPr lang="lt-LT" sz="2800" b="1" dirty="0"/>
              <a:t>viešųjų paslaugų plėtojimą </a:t>
            </a:r>
            <a:br>
              <a:rPr lang="lt-LT" sz="2800" b="1" dirty="0"/>
            </a:br>
            <a:endParaRPr lang="lt-LT" sz="2800" dirty="0"/>
          </a:p>
        </p:txBody>
      </p:sp>
      <p:sp>
        <p:nvSpPr>
          <p:cNvPr id="3" name="Turinio vietos rezervavimo ženklas 2"/>
          <p:cNvSpPr>
            <a:spLocks noGrp="1"/>
          </p:cNvSpPr>
          <p:nvPr>
            <p:ph idx="1"/>
          </p:nvPr>
        </p:nvSpPr>
        <p:spPr>
          <a:xfrm>
            <a:off x="179512" y="1053947"/>
            <a:ext cx="8856984" cy="5598368"/>
          </a:xfrm>
        </p:spPr>
        <p:txBody>
          <a:bodyPr>
            <a:normAutofit fontScale="85000" lnSpcReduction="20000"/>
          </a:bodyPr>
          <a:lstStyle/>
          <a:p>
            <a:r>
              <a:rPr lang="lt-LT" sz="2400" b="1" dirty="0"/>
              <a:t>Tikslas</a:t>
            </a:r>
            <a:r>
              <a:rPr lang="lt-LT" sz="2400" dirty="0"/>
              <a:t>. </a:t>
            </a:r>
            <a:r>
              <a:rPr lang="lt-LT" sz="2400" i="1" dirty="0"/>
              <a:t>Palankių sąlygų verslumui skatinimas per viešųjų paslaugų plėtojimą</a:t>
            </a:r>
          </a:p>
          <a:p>
            <a:pPr marL="0" indent="0">
              <a:buNone/>
            </a:pPr>
            <a:endParaRPr lang="lt-LT" sz="2400" dirty="0">
              <a:highlight>
                <a:srgbClr val="FFFF00"/>
              </a:highlight>
            </a:endParaRPr>
          </a:p>
          <a:p>
            <a:pPr marL="0" indent="0">
              <a:buNone/>
            </a:pPr>
            <a:r>
              <a:rPr lang="lt-LT" sz="2400" b="1" i="1" dirty="0"/>
              <a:t>Iš VPS.</a:t>
            </a:r>
            <a:r>
              <a:rPr lang="lt-LT" sz="2400" i="1" dirty="0"/>
              <a:t> Priemonės tikslas „Formuoti palankią verslumui aplinką per NVO plėtojamas viešąsias paslaugas“. </a:t>
            </a:r>
          </a:p>
          <a:p>
            <a:pPr marL="0" indent="0">
              <a:buNone/>
            </a:pPr>
            <a:r>
              <a:rPr lang="lt-LT" sz="2400" i="1" dirty="0"/>
              <a:t>Skatinama įsitraukti į darbo rinką, nes siekiama padėti spręsti darbingo amžiaus žmonių problemas teikiant paslaugas jiems ir jų šeimos nariams, skatinti įsitraukti bedarbius, remtinas amžiaus grupes (ypač jaunimą ir pagyvenusius), spręsti pavėžėjimą, kurti paslaugų centrus ir pan. </a:t>
            </a:r>
          </a:p>
          <a:p>
            <a:pPr marL="0" indent="0">
              <a:buNone/>
            </a:pPr>
            <a:r>
              <a:rPr lang="lt-LT" sz="2400" b="1" i="1" dirty="0"/>
              <a:t>Aprašymas</a:t>
            </a:r>
            <a:r>
              <a:rPr lang="lt-LT" sz="2400" i="1" dirty="0"/>
              <a:t>. Priemonė skirta sukurti ir sustiprinti NVO teikiamų viešųjų paslaugų bazę ir veiklas. Paslaugos turi būti susiję su vietos gyventojų verslumo gebėjimų, galimybių didinimu ir aplinkos gerinimu. Projektais gali būti sprendžiamas vietos gyventojų mobilumas; vaikų, senjorų, neįgaliųjų centrų kūrimas bei priežiūros pagalba namuose, kaip didesnė galimybė darbingo amžiaus gyventojams rinktis nutolusias nuo gyvenamosios vietos darbo vietas; gyventojų paslaugų centrų veikla, kaip sąlygų sudarymas turėti patogias darbo vietas smulkiems verslininkams,</a:t>
            </a:r>
          </a:p>
          <a:p>
            <a:pPr marL="0" indent="0">
              <a:buNone/>
            </a:pPr>
            <a:r>
              <a:rPr lang="lt-LT" sz="2400" i="1" dirty="0"/>
              <a:t>specialistams dirbantiems nuotoliniu būdu, gyventojams, keliantiems profesines kompetencijas ir kita; teritorijų priežiūros ir kitos paslaugos, kaip veiklos forma, kuri skatintų bedarbius, dalyvauti darbo rinkoje; ir kitos paslaugos.</a:t>
            </a:r>
          </a:p>
          <a:p>
            <a:pPr marL="0" indent="0">
              <a:buNone/>
            </a:pPr>
            <a:r>
              <a:rPr lang="lt-LT" sz="2400" i="1" dirty="0">
                <a:solidFill>
                  <a:srgbClr val="00B050"/>
                </a:solidFill>
              </a:rPr>
              <a:t>Projektai turi atsiliepti į klimato kaitos švelninimo ar tvarios energetikos poreikį.</a:t>
            </a:r>
          </a:p>
        </p:txBody>
      </p:sp>
      <p:grpSp>
        <p:nvGrpSpPr>
          <p:cNvPr id="4" name="Grupė 3">
            <a:extLst>
              <a:ext uri="{FF2B5EF4-FFF2-40B4-BE49-F238E27FC236}">
                <a16:creationId xmlns:a16="http://schemas.microsoft.com/office/drawing/2014/main" id="{C8F7A249-23B5-6C10-B771-76AC42E43DC3}"/>
              </a:ext>
            </a:extLst>
          </p:cNvPr>
          <p:cNvGrpSpPr/>
          <p:nvPr/>
        </p:nvGrpSpPr>
        <p:grpSpPr>
          <a:xfrm>
            <a:off x="3203848" y="6180353"/>
            <a:ext cx="3023790" cy="538932"/>
            <a:chOff x="1620307" y="5805191"/>
            <a:chExt cx="4321026" cy="770140"/>
          </a:xfrm>
        </p:grpSpPr>
        <p:pic>
          <p:nvPicPr>
            <p:cNvPr id="5" name="Picture 4">
              <a:extLst>
                <a:ext uri="{FF2B5EF4-FFF2-40B4-BE49-F238E27FC236}">
                  <a16:creationId xmlns:a16="http://schemas.microsoft.com/office/drawing/2014/main" id="{11582A5E-4FA7-6603-131C-E9CF366DD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F6E92ED-5165-7002-067B-33C886A5D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51B9A3EB-D9D3-FE66-425C-02AC1D8B95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A4F45735-802B-4796-1421-545E49B8F7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542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203084" y="64988"/>
            <a:ext cx="4845224" cy="360040"/>
          </a:xfrm>
        </p:spPr>
        <p:txBody>
          <a:bodyPr>
            <a:normAutofit fontScale="90000"/>
          </a:bodyPr>
          <a:lstStyle/>
          <a:p>
            <a:r>
              <a:rPr lang="lt-LT" sz="2000" dirty="0"/>
              <a:t>Atrankos kriterijai (strategijoje)</a:t>
            </a:r>
          </a:p>
        </p:txBody>
      </p:sp>
      <p:grpSp>
        <p:nvGrpSpPr>
          <p:cNvPr id="3" name="Grupė 2">
            <a:extLst>
              <a:ext uri="{FF2B5EF4-FFF2-40B4-BE49-F238E27FC236}">
                <a16:creationId xmlns:a16="http://schemas.microsoft.com/office/drawing/2014/main" id="{EED4216C-63CC-C7BD-D2EA-789EEA7E7249}"/>
              </a:ext>
            </a:extLst>
          </p:cNvPr>
          <p:cNvGrpSpPr/>
          <p:nvPr/>
        </p:nvGrpSpPr>
        <p:grpSpPr>
          <a:xfrm>
            <a:off x="251520" y="107278"/>
            <a:ext cx="1584722" cy="282446"/>
            <a:chOff x="1620307" y="5805191"/>
            <a:chExt cx="4321026" cy="770140"/>
          </a:xfrm>
        </p:grpSpPr>
        <p:pic>
          <p:nvPicPr>
            <p:cNvPr id="5" name="Picture 4">
              <a:extLst>
                <a:ext uri="{FF2B5EF4-FFF2-40B4-BE49-F238E27FC236}">
                  <a16:creationId xmlns:a16="http://schemas.microsoft.com/office/drawing/2014/main" id="{03DE0881-EF01-3EC1-F392-91CD8DC83F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BB475E8-85E7-8D8A-4281-FE1043C34E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A8D13CCF-DC45-F280-201C-0A74AE4323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E50D50EC-1924-6C36-CA37-EA40C415DD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Lentelė 8">
            <a:extLst>
              <a:ext uri="{FF2B5EF4-FFF2-40B4-BE49-F238E27FC236}">
                <a16:creationId xmlns:a16="http://schemas.microsoft.com/office/drawing/2014/main" id="{7C947645-AAE6-A7D3-8D80-2D525462998C}"/>
              </a:ext>
            </a:extLst>
          </p:cNvPr>
          <p:cNvGraphicFramePr>
            <a:graphicFrameLocks noGrp="1"/>
          </p:cNvGraphicFramePr>
          <p:nvPr>
            <p:extLst>
              <p:ext uri="{D42A27DB-BD31-4B8C-83A1-F6EECF244321}">
                <p14:modId xmlns:p14="http://schemas.microsoft.com/office/powerpoint/2010/main" val="3051710018"/>
              </p:ext>
            </p:extLst>
          </p:nvPr>
        </p:nvGraphicFramePr>
        <p:xfrm>
          <a:off x="0" y="361837"/>
          <a:ext cx="9144000" cy="6466214"/>
        </p:xfrm>
        <a:graphic>
          <a:graphicData uri="http://schemas.openxmlformats.org/drawingml/2006/table">
            <a:tbl>
              <a:tblPr firstRow="1" bandRow="1">
                <a:tableStyleId>{5C22544A-7EE6-4342-B048-85BDC9FD1C3A}</a:tableStyleId>
              </a:tblPr>
              <a:tblGrid>
                <a:gridCol w="3059832">
                  <a:extLst>
                    <a:ext uri="{9D8B030D-6E8A-4147-A177-3AD203B41FA5}">
                      <a16:colId xmlns:a16="http://schemas.microsoft.com/office/drawing/2014/main" val="2405376423"/>
                    </a:ext>
                  </a:extLst>
                </a:gridCol>
                <a:gridCol w="4156284">
                  <a:extLst>
                    <a:ext uri="{9D8B030D-6E8A-4147-A177-3AD203B41FA5}">
                      <a16:colId xmlns:a16="http://schemas.microsoft.com/office/drawing/2014/main" val="4020840206"/>
                    </a:ext>
                  </a:extLst>
                </a:gridCol>
                <a:gridCol w="1927884">
                  <a:extLst>
                    <a:ext uri="{9D8B030D-6E8A-4147-A177-3AD203B41FA5}">
                      <a16:colId xmlns:a16="http://schemas.microsoft.com/office/drawing/2014/main" val="1815150585"/>
                    </a:ext>
                  </a:extLst>
                </a:gridCol>
              </a:tblGrid>
              <a:tr h="229842">
                <a:tc>
                  <a:txBody>
                    <a:bodyPr/>
                    <a:lstStyle/>
                    <a:p>
                      <a:r>
                        <a:rPr lang="lt-LT" sz="1000" dirty="0"/>
                        <a:t>Kriterijus iš VPS</a:t>
                      </a:r>
                    </a:p>
                  </a:txBody>
                  <a:tcPr/>
                </a:tc>
                <a:tc>
                  <a:txBody>
                    <a:bodyPr/>
                    <a:lstStyle/>
                    <a:p>
                      <a:r>
                        <a:rPr lang="lt-LT" sz="1000" dirty="0"/>
                        <a:t>Paaiškinimas</a:t>
                      </a:r>
                    </a:p>
                  </a:txBody>
                  <a:tcPr/>
                </a:tc>
                <a:tc>
                  <a:txBody>
                    <a:bodyPr/>
                    <a:lstStyle/>
                    <a:p>
                      <a:r>
                        <a:rPr lang="lt-LT" sz="1000" dirty="0"/>
                        <a:t>Laiptavimas</a:t>
                      </a:r>
                    </a:p>
                  </a:txBody>
                  <a:tcPr/>
                </a:tc>
                <a:extLst>
                  <a:ext uri="{0D108BD9-81ED-4DB2-BD59-A6C34878D82A}">
                    <a16:rowId xmlns:a16="http://schemas.microsoft.com/office/drawing/2014/main" val="2983165304"/>
                  </a:ext>
                </a:extLst>
              </a:tr>
              <a:tr h="94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000" u="none" strike="noStrike" dirty="0">
                          <a:effectLst/>
                        </a:rPr>
                        <a:t>Teritorinis atokumas (projektas įgyvendinamas</a:t>
                      </a:r>
                      <a:r>
                        <a:rPr lang="lt-LT" sz="1000" u="none" strike="noStrike" baseline="0" dirty="0">
                          <a:effectLst/>
                        </a:rPr>
                        <a:t> </a:t>
                      </a:r>
                      <a:r>
                        <a:rPr lang="lt-LT" sz="1000" u="none" strike="noStrike" dirty="0">
                          <a:effectLst/>
                        </a:rPr>
                        <a:t>labiau nutolusiose teritorijose). </a:t>
                      </a:r>
                      <a:r>
                        <a:rPr lang="lt-LT" sz="1000" i="1" u="none" strike="noStrike" dirty="0">
                          <a:effectLst/>
                        </a:rPr>
                        <a:t>(</a:t>
                      </a:r>
                      <a:r>
                        <a:rPr lang="lt-LT" sz="1000" i="1" kern="1200" dirty="0">
                          <a:effectLst/>
                        </a:rPr>
                        <a:t>Už kiekvieną nuotolio kilometrą (sveiki skaičiai) skiriama po vieną balą, bet ne daugiau, kaip 20 balų),</a:t>
                      </a:r>
                      <a:r>
                        <a:rPr lang="lt-LT" sz="1000" i="1" kern="1200" baseline="0" dirty="0">
                          <a:effectLst/>
                        </a:rPr>
                        <a:t> </a:t>
                      </a:r>
                      <a:r>
                        <a:rPr lang="lt-LT" sz="1000" i="0" u="none" strike="noStrike" dirty="0" err="1">
                          <a:effectLst/>
                        </a:rPr>
                        <a:t>kilometrai.</a:t>
                      </a:r>
                      <a:r>
                        <a:rPr lang="lt-LT" sz="1000" u="none" strike="noStrike" dirty="0" err="1">
                          <a:effectLst/>
                        </a:rPr>
                        <a:t>Maks</a:t>
                      </a:r>
                      <a:r>
                        <a:rPr lang="lt-LT" sz="1000" u="none" strike="noStrike" dirty="0">
                          <a:effectLst/>
                        </a:rPr>
                        <a:t>. 20 balų.</a:t>
                      </a:r>
                      <a:endParaRPr lang="lt-LT" sz="1000" b="1" dirty="0">
                        <a:solidFill>
                          <a:srgbClr val="00B050"/>
                        </a:solidFill>
                      </a:endParaRPr>
                    </a:p>
                  </a:txBody>
                  <a:tcPr/>
                </a:tc>
                <a:tc>
                  <a:txBody>
                    <a:bodyPr/>
                    <a:lstStyle/>
                    <a:p>
                      <a:r>
                        <a:rPr lang="lt-LT" sz="1000" kern="1200" dirty="0">
                          <a:effectLst/>
                        </a:rPr>
                        <a:t>Pagal vietos projekto paraiškos 2,</a:t>
                      </a:r>
                      <a:r>
                        <a:rPr lang="lt-LT" sz="1000" kern="1200" baseline="0" dirty="0">
                          <a:effectLst/>
                        </a:rPr>
                        <a:t> 8 </a:t>
                      </a:r>
                      <a:r>
                        <a:rPr lang="lt-LT" sz="1000" kern="1200" dirty="0">
                          <a:effectLst/>
                        </a:rPr>
                        <a:t>dalių informaciją pagrįsti pareiškėjo pateiktus duomenis (atstumui pagrįsti  teikiamas skaitmeninio žemėlapio (</a:t>
                      </a:r>
                      <a:r>
                        <a:rPr lang="lt-LT" sz="1000" u="sng" kern="1200" dirty="0" err="1">
                          <a:effectLst/>
                          <a:hlinkClick r:id="rId6"/>
                        </a:rPr>
                        <a:t>www.google.com</a:t>
                      </a:r>
                      <a:r>
                        <a:rPr lang="lt-LT" sz="1000" u="sng" kern="1200" dirty="0">
                          <a:effectLst/>
                          <a:hlinkClick r:id="rId6"/>
                        </a:rPr>
                        <a:t>/</a:t>
                      </a:r>
                      <a:r>
                        <a:rPr lang="lt-LT" sz="1000" u="sng" kern="1200" dirty="0" err="1">
                          <a:effectLst/>
                          <a:hlinkClick r:id="rId6"/>
                        </a:rPr>
                        <a:t>maps</a:t>
                      </a:r>
                      <a:r>
                        <a:rPr lang="lt-LT" sz="1000" u="sng" kern="1200" dirty="0">
                          <a:effectLst/>
                          <a:hlinkClick r:id="rId6"/>
                        </a:rPr>
                        <a:t>/</a:t>
                      </a:r>
                      <a:r>
                        <a:rPr lang="lt-LT" sz="1000" kern="1200" dirty="0">
                          <a:effectLst/>
                        </a:rPr>
                        <a:t>;</a:t>
                      </a:r>
                    </a:p>
                    <a:p>
                      <a:r>
                        <a:rPr lang="lt-LT" sz="1000" u="sng" kern="1200" dirty="0" err="1">
                          <a:effectLst/>
                          <a:hlinkClick r:id="rId7"/>
                        </a:rPr>
                        <a:t>www.maps.lt</a:t>
                      </a:r>
                      <a:r>
                        <a:rPr lang="lt-LT" sz="1000" kern="1200" dirty="0">
                          <a:effectLst/>
                        </a:rPr>
                        <a:t>) įrankiu pamatuotas trumpiausias kelio atstumas nuo  Rokiškio (savivaldybės administracijos adresas – Sąjūdžio a. 1, Rokiškis) iki projekte nurodytos projekto įgyvendinimo vietos).</a:t>
                      </a:r>
                      <a:endParaRPr lang="lt-LT" sz="1000" dirty="0"/>
                    </a:p>
                  </a:txBody>
                  <a:tcPr/>
                </a:tc>
                <a:tc>
                  <a:txBody>
                    <a:bodyPr/>
                    <a:lstStyle/>
                    <a:p>
                      <a:r>
                        <a:rPr lang="lt-LT" sz="1000" kern="1200" dirty="0">
                          <a:effectLst/>
                        </a:rPr>
                        <a:t>Už kiekvieną nuotolio kilometrą (sveiki skaičiai) skiriama po vieną balą.</a:t>
                      </a:r>
                      <a:endParaRPr lang="lt-LT" sz="1000" dirty="0"/>
                    </a:p>
                  </a:txBody>
                  <a:tcPr/>
                </a:tc>
                <a:extLst>
                  <a:ext uri="{0D108BD9-81ED-4DB2-BD59-A6C34878D82A}">
                    <a16:rowId xmlns:a16="http://schemas.microsoft.com/office/drawing/2014/main" val="349097094"/>
                  </a:ext>
                </a:extLst>
              </a:tr>
              <a:tr h="804447">
                <a:tc>
                  <a:txBody>
                    <a:bodyPr/>
                    <a:lstStyle/>
                    <a:p>
                      <a:r>
                        <a:rPr lang="lt-LT" sz="1000" u="none" strike="noStrike" dirty="0">
                          <a:effectLst/>
                        </a:rPr>
                        <a:t>Prisidedama prie žaliojo kurso </a:t>
                      </a:r>
                      <a:r>
                        <a:rPr lang="lt-LT" sz="1000" i="1" u="none" strike="noStrike" dirty="0">
                          <a:effectLst/>
                        </a:rPr>
                        <a:t>(</a:t>
                      </a:r>
                      <a:r>
                        <a:rPr lang="lt-LT" sz="1000" i="1" kern="1200" dirty="0">
                          <a:effectLst/>
                        </a:rPr>
                        <a:t>balai skiriami, jei pagrindinė </a:t>
                      </a:r>
                      <a:r>
                        <a:rPr lang="lt-LT" sz="1000" i="1" kern="1200" baseline="0" dirty="0">
                          <a:effectLst/>
                        </a:rPr>
                        <a:t> projekto veikla yra susijusi su žaliuoju kursu arba v</a:t>
                      </a:r>
                      <a:r>
                        <a:rPr lang="lt-LT" sz="1000" i="1" kern="1200" dirty="0">
                          <a:effectLst/>
                        </a:rPr>
                        <a:t>ietos</a:t>
                      </a:r>
                      <a:r>
                        <a:rPr lang="lt-LT" sz="1000" i="1" kern="1200" baseline="0" dirty="0">
                          <a:effectLst/>
                        </a:rPr>
                        <a:t> projekto biudžete suplanuota paramos investicijų  didesnė suma tenka  žaliojo kurso priemonėms</a:t>
                      </a:r>
                      <a:r>
                        <a:rPr lang="lt-LT" sz="1000" i="1" u="none" strike="noStrike" dirty="0">
                          <a:effectLst/>
                        </a:rPr>
                        <a:t>), </a:t>
                      </a:r>
                      <a:r>
                        <a:rPr lang="lt-LT" sz="1000" i="0" u="none" strike="noStrike" kern="1200" baseline="0" dirty="0">
                          <a:effectLst/>
                        </a:rPr>
                        <a:t>veikla arba lėšos proc.</a:t>
                      </a:r>
                      <a:r>
                        <a:rPr lang="lt-LT" sz="1000" i="1" u="none" strike="noStrike" dirty="0">
                          <a:effectLst/>
                        </a:rPr>
                        <a:t> </a:t>
                      </a:r>
                      <a:r>
                        <a:rPr lang="lt-LT" sz="1000" u="none" strike="noStrike" dirty="0" err="1">
                          <a:effectLst/>
                        </a:rPr>
                        <a:t>Maks</a:t>
                      </a:r>
                      <a:r>
                        <a:rPr lang="lt-LT" sz="1000" u="none" strike="noStrike" dirty="0">
                          <a:effectLst/>
                        </a:rPr>
                        <a:t>. 10 balų. </a:t>
                      </a:r>
                    </a:p>
                  </a:txBody>
                  <a:tcPr/>
                </a:tc>
                <a:tc>
                  <a:txBody>
                    <a:bodyPr/>
                    <a:lstStyle/>
                    <a:p>
                      <a:r>
                        <a:rPr lang="lt-LT" sz="1000" kern="1200" dirty="0">
                          <a:effectLst/>
                        </a:rPr>
                        <a:t>Pagal vietos projekto paraiškos 3 ir 6 dalių ir verslo plano 1, 2-3 ir 5 dalių informaciją </a:t>
                      </a:r>
                      <a:r>
                        <a:rPr lang="lt-LT" sz="1000" kern="1200" baseline="0" dirty="0">
                          <a:effectLst/>
                        </a:rPr>
                        <a:t> </a:t>
                      </a:r>
                      <a:r>
                        <a:rPr lang="lt-LT" sz="1000" kern="1200" dirty="0">
                          <a:effectLst/>
                        </a:rPr>
                        <a:t>ir jai pagrįsti pareiškėjo pateik</a:t>
                      </a:r>
                      <a:r>
                        <a:rPr lang="lt-LT" sz="1000" kern="1200" dirty="0">
                          <a:solidFill>
                            <a:schemeClr val="tx1"/>
                          </a:solidFill>
                          <a:effectLst/>
                        </a:rPr>
                        <a:t>tus duomenis.  </a:t>
                      </a:r>
                      <a:endParaRPr lang="lt-LT" sz="1000" dirty="0">
                        <a:solidFill>
                          <a:schemeClr val="tx1"/>
                        </a:solidFill>
                      </a:endParaRPr>
                    </a:p>
                  </a:txBody>
                  <a:tcPr/>
                </a:tc>
                <a:tc>
                  <a:txBody>
                    <a:bodyPr/>
                    <a:lstStyle/>
                    <a:p>
                      <a:r>
                        <a:rPr lang="lt-LT" sz="1000" dirty="0"/>
                        <a:t>pagrindinė</a:t>
                      </a:r>
                      <a:r>
                        <a:rPr lang="lt-LT" sz="1000" baseline="0" dirty="0"/>
                        <a:t> veikla arba skirta 50 proc. (imtinai) ir daugiau paramos investicijų – 10;</a:t>
                      </a:r>
                    </a:p>
                    <a:p>
                      <a:r>
                        <a:rPr lang="lt-LT" sz="1000" dirty="0"/>
                        <a:t>skirta nuo 30 (imtinai) iki 50 proc. </a:t>
                      </a:r>
                      <a:r>
                        <a:rPr lang="lt-LT" sz="1000" baseline="0" dirty="0"/>
                        <a:t>paramos investicijų – 5.</a:t>
                      </a:r>
                      <a:endParaRPr lang="lt-LT" sz="1000" i="1" dirty="0"/>
                    </a:p>
                  </a:txBody>
                  <a:tcPr/>
                </a:tc>
                <a:extLst>
                  <a:ext uri="{0D108BD9-81ED-4DB2-BD59-A6C34878D82A}">
                    <a16:rowId xmlns:a16="http://schemas.microsoft.com/office/drawing/2014/main" val="621463262"/>
                  </a:ext>
                </a:extLst>
              </a:tr>
              <a:tr h="804447">
                <a:tc>
                  <a:txBody>
                    <a:bodyPr/>
                    <a:lstStyle/>
                    <a:p>
                      <a:r>
                        <a:rPr lang="lt-LT" sz="1000" u="none" strike="noStrike" dirty="0">
                          <a:effectLst/>
                        </a:rPr>
                        <a:t>Teritorinės inovacijos ir </a:t>
                      </a:r>
                      <a:r>
                        <a:rPr lang="lt-LT" sz="1000" u="none" strike="noStrike" dirty="0" err="1">
                          <a:effectLst/>
                        </a:rPr>
                        <a:t>skaitmeninimas</a:t>
                      </a:r>
                      <a:r>
                        <a:rPr lang="lt-LT" sz="1000" u="none" strike="noStrike" dirty="0">
                          <a:effectLst/>
                        </a:rPr>
                        <a:t> (</a:t>
                      </a:r>
                      <a:r>
                        <a:rPr lang="lt-LT" sz="1000" i="1" kern="1200" dirty="0">
                          <a:effectLst/>
                        </a:rPr>
                        <a:t>balai skiriami, kai pagrindinė </a:t>
                      </a:r>
                      <a:r>
                        <a:rPr lang="lt-LT" sz="1000" i="1" kern="1200" baseline="0" dirty="0">
                          <a:effectLst/>
                        </a:rPr>
                        <a:t> projekto veikla ir v</a:t>
                      </a:r>
                      <a:r>
                        <a:rPr lang="lt-LT" sz="1000" i="1" kern="1200" dirty="0">
                          <a:effectLst/>
                        </a:rPr>
                        <a:t>ietos</a:t>
                      </a:r>
                      <a:r>
                        <a:rPr lang="lt-LT" sz="1000" i="1" kern="1200" baseline="0" dirty="0">
                          <a:effectLst/>
                        </a:rPr>
                        <a:t> projekto biudžetas susijęs su inovacijomis arba  suplanuota paramos investicijų  didesnė suma tenka inovacijoms ir </a:t>
                      </a:r>
                      <a:r>
                        <a:rPr lang="lt-LT" sz="1000" i="1" kern="1200" baseline="0" dirty="0" err="1">
                          <a:effectLst/>
                        </a:rPr>
                        <a:t>skaitmeninimui</a:t>
                      </a:r>
                      <a:r>
                        <a:rPr lang="lt-LT" sz="1000" i="1" kern="1200" baseline="0" dirty="0">
                          <a:effectLst/>
                        </a:rPr>
                        <a:t> )</a:t>
                      </a:r>
                      <a:r>
                        <a:rPr lang="lt-LT" sz="1000" i="0" u="none" strike="noStrike" kern="1200" baseline="0" dirty="0">
                          <a:effectLst/>
                        </a:rPr>
                        <a:t>, lėšos proc. </a:t>
                      </a:r>
                      <a:r>
                        <a:rPr lang="lt-LT" sz="1000" u="none" strike="noStrike" dirty="0">
                          <a:effectLst/>
                        </a:rPr>
                        <a:t> </a:t>
                      </a:r>
                      <a:r>
                        <a:rPr lang="lt-LT" sz="1000" u="none" strike="noStrike" dirty="0" err="1">
                          <a:effectLst/>
                        </a:rPr>
                        <a:t>Maks</a:t>
                      </a:r>
                      <a:r>
                        <a:rPr lang="lt-LT" sz="1000" u="none" strike="noStrike" dirty="0">
                          <a:effectLst/>
                        </a:rPr>
                        <a:t>. 10 balų.</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000" kern="1200" dirty="0">
                          <a:solidFill>
                            <a:schemeClr val="tx1"/>
                          </a:solidFill>
                          <a:effectLst/>
                        </a:rPr>
                        <a:t>Pagal Projektų </a:t>
                      </a:r>
                      <a:r>
                        <a:rPr lang="lt-LT" sz="1000" kern="1200" dirty="0" err="1">
                          <a:solidFill>
                            <a:schemeClr val="tx1"/>
                          </a:solidFill>
                          <a:effectLst/>
                        </a:rPr>
                        <a:t>inovatyvumo</a:t>
                      </a:r>
                      <a:r>
                        <a:rPr lang="lt-LT" sz="1000" kern="1200" dirty="0">
                          <a:solidFill>
                            <a:schemeClr val="tx1"/>
                          </a:solidFill>
                          <a:effectLst/>
                        </a:rPr>
                        <a:t>  vertinimo metodiką (ŽŪ ministro įsakymas</a:t>
                      </a:r>
                      <a:r>
                        <a:rPr lang="lt-LT" sz="1000" kern="1200" baseline="0" dirty="0">
                          <a:solidFill>
                            <a:schemeClr val="tx1"/>
                          </a:solidFill>
                          <a:effectLst/>
                        </a:rPr>
                        <a:t> 2023-03-24 Nr. 3D-181</a:t>
                      </a:r>
                      <a:r>
                        <a:rPr lang="lt-LT" sz="1000" kern="1200" dirty="0">
                          <a:solidFill>
                            <a:schemeClr val="tx1"/>
                          </a:solidFill>
                          <a:effectLst/>
                        </a:rPr>
                        <a:t>) ir</a:t>
                      </a:r>
                      <a:r>
                        <a:rPr lang="lt-LT" sz="1000" kern="1200" baseline="0" dirty="0">
                          <a:solidFill>
                            <a:schemeClr val="tx1"/>
                          </a:solidFill>
                          <a:effectLst/>
                        </a:rPr>
                        <a:t> </a:t>
                      </a:r>
                      <a:r>
                        <a:rPr lang="lt-LT" sz="1000" kern="1200" dirty="0">
                          <a:solidFill>
                            <a:schemeClr val="tx1"/>
                          </a:solidFill>
                          <a:effectLst/>
                        </a:rPr>
                        <a:t>vietos projekto paraiškos 3 ir 6 dalių ir verslo plano 1, 2-3 ir 5 dalių informaciją ir jai pagrįsti pareiškėjo pateiktus</a:t>
                      </a:r>
                      <a:r>
                        <a:rPr lang="lt-LT" sz="1000" kern="1200" baseline="0" dirty="0">
                          <a:solidFill>
                            <a:schemeClr val="tx1"/>
                          </a:solidFill>
                          <a:effectLst/>
                        </a:rPr>
                        <a:t> duomenis.</a:t>
                      </a:r>
                      <a:endParaRPr lang="lt-LT"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000" dirty="0"/>
                        <a:t>pagrindinė</a:t>
                      </a:r>
                      <a:r>
                        <a:rPr lang="lt-LT" sz="1000" baseline="0" dirty="0"/>
                        <a:t> veikla arba skirta 50 proc. (imtinai) ir daugiau paramos investicijų – 10;</a:t>
                      </a:r>
                      <a:r>
                        <a:rPr lang="lt-LT" sz="10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lt-LT" sz="1000" dirty="0"/>
                        <a:t>skirta nuo 30 (imtinai) iki 50 proc. </a:t>
                      </a:r>
                      <a:r>
                        <a:rPr lang="lt-LT" sz="1000" baseline="0" dirty="0"/>
                        <a:t>paramos investicijų – 5.</a:t>
                      </a:r>
                      <a:endParaRPr lang="lt-LT" sz="1000" i="1" baseline="0" dirty="0"/>
                    </a:p>
                  </a:txBody>
                  <a:tcPr/>
                </a:tc>
                <a:extLst>
                  <a:ext uri="{0D108BD9-81ED-4DB2-BD59-A6C34878D82A}">
                    <a16:rowId xmlns:a16="http://schemas.microsoft.com/office/drawing/2014/main" val="3642456030"/>
                  </a:ext>
                </a:extLst>
              </a:tr>
              <a:tr h="1235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000" u="none" strike="noStrike" dirty="0">
                          <a:effectLst/>
                        </a:rPr>
                        <a:t>Veiklų orientavimas į skatintinų amžiaus grupių rėmimą </a:t>
                      </a:r>
                      <a:r>
                        <a:rPr lang="lt-LT" sz="1000" i="1" u="none" strike="noStrike" dirty="0">
                          <a:effectLst/>
                        </a:rPr>
                        <a:t>(skatintinos grupės: pagyvenusių (nuo 50 iki 65 m.) ir jaunimo (nuo 14 iki 29 m.)), </a:t>
                      </a:r>
                      <a:r>
                        <a:rPr lang="lt-LT" sz="1000" i="0" u="none" strike="noStrike" dirty="0">
                          <a:effectLst/>
                        </a:rPr>
                        <a:t>grupių skaičius. </a:t>
                      </a:r>
                      <a:r>
                        <a:rPr lang="lt-LT" sz="1000" u="none" strike="noStrike" dirty="0" err="1">
                          <a:effectLst/>
                        </a:rPr>
                        <a:t>Maks</a:t>
                      </a:r>
                      <a:r>
                        <a:rPr lang="lt-LT" sz="1000" u="none" strike="noStrike" dirty="0">
                          <a:effectLst/>
                        </a:rPr>
                        <a:t>. 20 balų.</a:t>
                      </a:r>
                    </a:p>
                  </a:txBody>
                  <a:tcPr/>
                </a:tc>
                <a:tc>
                  <a:txBody>
                    <a:bodyPr/>
                    <a:lstStyle/>
                    <a:p>
                      <a:r>
                        <a:rPr lang="lt-LT" sz="1000" kern="1200" dirty="0">
                          <a:solidFill>
                            <a:schemeClr val="tx1"/>
                          </a:solidFill>
                          <a:effectLst/>
                        </a:rPr>
                        <a:t>Pagal Socialinio ir bendruomeninio verslo vykdymo bei viešųjų paslaugų prieinamumo didinimo pagal Lietuvos žemės ūkio ir kaimo plėtros 2023–2027 metų strateginio plano intervencines priemones gairių (ŽŪ ministro įsakymas</a:t>
                      </a:r>
                      <a:r>
                        <a:rPr lang="lt-LT" sz="1000" kern="1200" baseline="0" dirty="0">
                          <a:solidFill>
                            <a:schemeClr val="tx1"/>
                          </a:solidFill>
                          <a:effectLst/>
                        </a:rPr>
                        <a:t> 2023-11-13 Nr. 3D-736</a:t>
                      </a:r>
                      <a:r>
                        <a:rPr lang="lt-LT" sz="1000" kern="1200" dirty="0">
                          <a:solidFill>
                            <a:schemeClr val="tx1"/>
                          </a:solidFill>
                          <a:effectLst/>
                        </a:rPr>
                        <a:t>) 1 priedą</a:t>
                      </a:r>
                      <a:r>
                        <a:rPr lang="lt-LT" sz="1000" kern="1200" baseline="0" dirty="0">
                          <a:solidFill>
                            <a:schemeClr val="tx1"/>
                          </a:solidFill>
                          <a:effectLst/>
                        </a:rPr>
                        <a:t> ir pagal</a:t>
                      </a:r>
                      <a:r>
                        <a:rPr lang="lt-LT" sz="1000" kern="1200" dirty="0">
                          <a:solidFill>
                            <a:schemeClr val="tx1"/>
                          </a:solidFill>
                          <a:effectLst/>
                        </a:rPr>
                        <a:t> vietos projekto paraiškos 3 ir 8 dalių</a:t>
                      </a:r>
                      <a:r>
                        <a:rPr lang="lt-LT" sz="1000" kern="1200" baseline="0" dirty="0">
                          <a:solidFill>
                            <a:schemeClr val="tx1"/>
                          </a:solidFill>
                          <a:effectLst/>
                        </a:rPr>
                        <a:t> </a:t>
                      </a:r>
                      <a:r>
                        <a:rPr lang="lt-LT" sz="1000" kern="1200" dirty="0">
                          <a:solidFill>
                            <a:schemeClr val="tx1"/>
                          </a:solidFill>
                          <a:effectLst/>
                        </a:rPr>
                        <a:t>ir verslo plano 1, 2-3 dalių informaciją jai pagrįsti pareiškėjo pateiktus duomenis. Tinkami duomenys  –  minimaliai bent susitikimo su skatintinų grupių atstovais</a:t>
                      </a:r>
                      <a:r>
                        <a:rPr lang="lt-LT" sz="1000" kern="1200" baseline="0" dirty="0">
                          <a:solidFill>
                            <a:schemeClr val="tx1"/>
                          </a:solidFill>
                          <a:effectLst/>
                        </a:rPr>
                        <a:t> ir </a:t>
                      </a:r>
                      <a:r>
                        <a:rPr lang="lt-LT" sz="1000" u="sng" kern="1200" baseline="0" dirty="0">
                          <a:solidFill>
                            <a:schemeClr val="tx1"/>
                          </a:solidFill>
                          <a:effectLst/>
                        </a:rPr>
                        <a:t>grupių išdeleguotų </a:t>
                      </a:r>
                      <a:r>
                        <a:rPr lang="lt-LT" sz="1000" kern="1200" baseline="0" dirty="0">
                          <a:solidFill>
                            <a:schemeClr val="tx1"/>
                          </a:solidFill>
                          <a:effectLst/>
                        </a:rPr>
                        <a:t>atstovų įtraukimas į projekto darbo ir veiklos kontrolės grupę (-</a:t>
                      </a:r>
                      <a:r>
                        <a:rPr lang="lt-LT" sz="1000" kern="1200" baseline="0" dirty="0" err="1">
                          <a:solidFill>
                            <a:schemeClr val="tx1"/>
                          </a:solidFill>
                          <a:effectLst/>
                        </a:rPr>
                        <a:t>es</a:t>
                      </a:r>
                      <a:r>
                        <a:rPr lang="lt-LT" sz="1000" kern="1200" baseline="0" dirty="0">
                          <a:solidFill>
                            <a:schemeClr val="tx1"/>
                          </a:solidFill>
                          <a:effectLst/>
                        </a:rPr>
                        <a:t>) </a:t>
                      </a:r>
                      <a:r>
                        <a:rPr lang="lt-LT" sz="1000" kern="1200" dirty="0">
                          <a:solidFill>
                            <a:schemeClr val="tx1"/>
                          </a:solidFill>
                          <a:effectLst/>
                        </a:rPr>
                        <a:t>protokolas (-ai). </a:t>
                      </a:r>
                      <a:endParaRPr lang="lt-LT" sz="1000" dirty="0">
                        <a:solidFill>
                          <a:schemeClr val="tx1"/>
                        </a:solidFill>
                      </a:endParaRPr>
                    </a:p>
                  </a:txBody>
                  <a:tcPr/>
                </a:tc>
                <a:tc>
                  <a:txBody>
                    <a:bodyPr/>
                    <a:lstStyle/>
                    <a:p>
                      <a:r>
                        <a:rPr lang="lt-LT" sz="1000" dirty="0"/>
                        <a:t>kai</a:t>
                      </a:r>
                      <a:r>
                        <a:rPr lang="lt-LT" sz="1000" baseline="0" dirty="0"/>
                        <a:t> projekto veiklos orientuotos  į abi skatintinas grupes – 20;</a:t>
                      </a:r>
                    </a:p>
                    <a:p>
                      <a:r>
                        <a:rPr lang="lt-LT" sz="1000" baseline="0" dirty="0"/>
                        <a:t>kai projekto veiklos orientuotos į vieną iš skatintinų grupių – 10.</a:t>
                      </a:r>
                      <a:endParaRPr lang="lt-LT" sz="1000" i="1" dirty="0"/>
                    </a:p>
                  </a:txBody>
                  <a:tcPr/>
                </a:tc>
                <a:extLst>
                  <a:ext uri="{0D108BD9-81ED-4DB2-BD59-A6C34878D82A}">
                    <a16:rowId xmlns:a16="http://schemas.microsoft.com/office/drawing/2014/main" val="273964809"/>
                  </a:ext>
                </a:extLst>
              </a:tr>
              <a:tr h="94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000" u="none" strike="noStrike" dirty="0">
                          <a:effectLst/>
                        </a:rPr>
                        <a:t>Teritorinis bendradarbiavimas </a:t>
                      </a:r>
                      <a:r>
                        <a:rPr lang="lt-LT" sz="1000" i="1" u="none" strike="noStrike" dirty="0">
                          <a:effectLst/>
                        </a:rPr>
                        <a:t>(naudosis daugiau gyvenviečių - </a:t>
                      </a:r>
                      <a:r>
                        <a:rPr lang="lt-LT" sz="1000" i="1" dirty="0"/>
                        <a:t>kai į projekto veiklas įsitraukia asmenys</a:t>
                      </a:r>
                      <a:r>
                        <a:rPr lang="lt-LT" sz="1000" i="1" baseline="0" dirty="0"/>
                        <a:t> iš skirtingų gyvenamųjų vietovių (įskaitant pareiškėjo)</a:t>
                      </a:r>
                      <a:r>
                        <a:rPr lang="lt-LT" sz="1000" i="1" u="none" strike="noStrike" dirty="0">
                          <a:effectLst/>
                        </a:rPr>
                        <a:t>), </a:t>
                      </a:r>
                      <a:r>
                        <a:rPr lang="lt-LT" sz="1000" i="0" u="none" strike="noStrike" dirty="0">
                          <a:effectLst/>
                        </a:rPr>
                        <a:t>gyvenviečių skaičius</a:t>
                      </a:r>
                      <a:r>
                        <a:rPr lang="lt-LT" sz="1000" i="1" u="none" strike="noStrike" dirty="0">
                          <a:effectLst/>
                        </a:rPr>
                        <a:t>.</a:t>
                      </a:r>
                      <a:r>
                        <a:rPr lang="lt-LT" sz="1000" u="none" strike="noStrike" dirty="0">
                          <a:effectLst/>
                        </a:rPr>
                        <a:t> </a:t>
                      </a:r>
                      <a:r>
                        <a:rPr lang="lt-LT" sz="1000" u="none" strike="noStrike" dirty="0" err="1">
                          <a:effectLst/>
                        </a:rPr>
                        <a:t>Maks</a:t>
                      </a:r>
                      <a:r>
                        <a:rPr lang="lt-LT" sz="1000" u="none" strike="noStrike" dirty="0">
                          <a:effectLst/>
                        </a:rPr>
                        <a:t>. 20 balų.</a:t>
                      </a:r>
                      <a:r>
                        <a:rPr lang="lt-LT" sz="1000" b="0" u="none" strike="noStrike" dirty="0">
                          <a:solidFill>
                            <a:schemeClr val="tx1"/>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000" b="1" dirty="0"/>
                    </a:p>
                  </a:txBody>
                  <a:tcPr/>
                </a:tc>
                <a:tc>
                  <a:txBody>
                    <a:bodyPr/>
                    <a:lstStyle/>
                    <a:p>
                      <a:r>
                        <a:rPr lang="lt-LT" sz="1000" kern="1200" dirty="0">
                          <a:effectLst/>
                        </a:rPr>
                        <a:t>Pagal vietos projekto paraiškos 3 ir 8 dalių ir verslo plano 1, 2-3 dalių informaciją </a:t>
                      </a:r>
                      <a:r>
                        <a:rPr lang="lt-LT" sz="1000" kern="1200" baseline="0" dirty="0">
                          <a:effectLst/>
                        </a:rPr>
                        <a:t> </a:t>
                      </a:r>
                      <a:r>
                        <a:rPr lang="lt-LT" sz="1000" kern="1200" dirty="0">
                          <a:effectLst/>
                        </a:rPr>
                        <a:t>ir jai pagrįsti pareiškėjo pateiktus duomenis. Tinkami duomenys – projektas pristatytas išplėstinėse </a:t>
                      </a:r>
                      <a:r>
                        <a:rPr lang="lt-LT" sz="1000" kern="1200" dirty="0" err="1">
                          <a:effectLst/>
                        </a:rPr>
                        <a:t>seniūnaičių</a:t>
                      </a:r>
                      <a:r>
                        <a:rPr lang="lt-LT" sz="1000" kern="1200" dirty="0">
                          <a:effectLst/>
                        </a:rPr>
                        <a:t> sueigose (protokolo išrašas) ir</a:t>
                      </a:r>
                      <a:r>
                        <a:rPr lang="lt-LT" sz="1000" kern="1200" baseline="0" dirty="0">
                          <a:effectLst/>
                        </a:rPr>
                        <a:t> laisvos formos veiksmų aprašymas, kaip projekto įgyvendinimo ir kontrolės laikotarpiais bus informuojami ir įtraukiami numatytų gyvenamųjų vietovių gyventojai.</a:t>
                      </a:r>
                      <a:endParaRPr lang="lt-LT" sz="1000" dirty="0"/>
                    </a:p>
                  </a:txBody>
                  <a:tcPr/>
                </a:tc>
                <a:tc>
                  <a:txBody>
                    <a:bodyPr/>
                    <a:lstStyle/>
                    <a:p>
                      <a:r>
                        <a:rPr lang="lt-LT" sz="1000" dirty="0"/>
                        <a:t>kai į projekto veiklas įsitraukia asmenys</a:t>
                      </a:r>
                      <a:r>
                        <a:rPr lang="lt-LT" sz="1000" baseline="0" dirty="0"/>
                        <a:t> iš gyvenamųjų vietovių (įskaitant pareiškėjo)</a:t>
                      </a:r>
                    </a:p>
                  </a:txBody>
                  <a:tcPr/>
                </a:tc>
                <a:extLst>
                  <a:ext uri="{0D108BD9-81ED-4DB2-BD59-A6C34878D82A}">
                    <a16:rowId xmlns:a16="http://schemas.microsoft.com/office/drawing/2014/main" val="3905733099"/>
                  </a:ext>
                </a:extLst>
              </a:tr>
              <a:tr h="119317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lt-LT" sz="1000" u="none" strike="noStrike" dirty="0">
                          <a:effectLst/>
                        </a:rPr>
                        <a:t>Partnerystė tarp sektorių </a:t>
                      </a:r>
                      <a:r>
                        <a:rPr lang="lt-LT" sz="1000" i="1" u="none" strike="noStrike" dirty="0">
                          <a:effectLst/>
                        </a:rPr>
                        <a:t>(partneriai iš įvairių sektorių</a:t>
                      </a:r>
                      <a:r>
                        <a:rPr lang="lt-LT" sz="1000" i="1" u="none" strike="noStrike" baseline="0" dirty="0">
                          <a:effectLst/>
                        </a:rPr>
                        <a:t> (</a:t>
                      </a:r>
                      <a:r>
                        <a:rPr lang="lt-LT" sz="1000" i="1" baseline="0" dirty="0"/>
                        <a:t>įskaitant pareiškėjo sektorių - NVO</a:t>
                      </a:r>
                      <a:r>
                        <a:rPr lang="lt-LT" sz="1000" i="1" u="none" strike="noStrike" baseline="0" dirty="0">
                          <a:effectLst/>
                        </a:rPr>
                        <a:t>). Įvairūs sektoriai: valdžios - </a:t>
                      </a:r>
                      <a:r>
                        <a:rPr lang="lt-LT" sz="1000" i="1" kern="1200" dirty="0">
                          <a:effectLst/>
                        </a:rPr>
                        <a:t>savivaldybė;</a:t>
                      </a:r>
                      <a:r>
                        <a:rPr lang="lt-LT" sz="1000" i="1" kern="1200" baseline="0" dirty="0">
                          <a:effectLst/>
                        </a:rPr>
                        <a:t> biudžetinis -  BĮ ar valdžios VšĮ arba UAB; kitas -  VS veikėjas, kuris nepriklauso NVO ir biudžetiniam sektoriams; privatus verslas</a:t>
                      </a:r>
                      <a:r>
                        <a:rPr lang="lt-LT" sz="1000" i="1" u="none" strike="noStrike" dirty="0">
                          <a:effectLst/>
                        </a:rPr>
                        <a:t>),</a:t>
                      </a:r>
                      <a:r>
                        <a:rPr lang="lt-LT" sz="1000" i="1" u="none" strike="noStrike" baseline="0" dirty="0">
                          <a:effectLst/>
                        </a:rPr>
                        <a:t> </a:t>
                      </a:r>
                      <a:r>
                        <a:rPr lang="lt-LT" sz="1000" i="0" u="none" strike="noStrike" baseline="0" dirty="0">
                          <a:effectLst/>
                        </a:rPr>
                        <a:t>sektorių skaičius.</a:t>
                      </a:r>
                      <a:r>
                        <a:rPr lang="lt-LT" sz="1000" i="0" u="none" strike="noStrike" dirty="0">
                          <a:effectLst/>
                        </a:rPr>
                        <a:t> </a:t>
                      </a:r>
                      <a:r>
                        <a:rPr lang="lt-LT" sz="1000" u="none" strike="noStrike" dirty="0" err="1">
                          <a:effectLst/>
                        </a:rPr>
                        <a:t>Maks</a:t>
                      </a:r>
                      <a:r>
                        <a:rPr lang="lt-LT" sz="1000" u="none" strike="noStrike" dirty="0">
                          <a:effectLst/>
                        </a:rPr>
                        <a:t>. 20 balų.</a:t>
                      </a:r>
                      <a:endParaRPr lang="lt-LT" sz="1000" b="0" i="0" u="none" strike="noStrike" dirty="0">
                        <a:solidFill>
                          <a:srgbClr val="000000"/>
                        </a:solidFill>
                        <a:effectLst/>
                        <a:latin typeface="+mn-lt"/>
                      </a:endParaRPr>
                    </a:p>
                  </a:txBody>
                  <a:tcPr/>
                </a:tc>
                <a:tc>
                  <a:txBody>
                    <a:bodyPr/>
                    <a:lstStyle/>
                    <a:p>
                      <a:pPr algn="l" fontAlgn="t"/>
                      <a:r>
                        <a:rPr lang="lt-LT" sz="1000" kern="1200" dirty="0">
                          <a:effectLst/>
                        </a:rPr>
                        <a:t>Pagal vietos projekto paraiškos 2</a:t>
                      </a:r>
                      <a:r>
                        <a:rPr lang="lt-LT" sz="1000" kern="1200" baseline="0" dirty="0">
                          <a:effectLst/>
                        </a:rPr>
                        <a:t> ir 3 </a:t>
                      </a:r>
                      <a:r>
                        <a:rPr lang="lt-LT" sz="1000" kern="1200" dirty="0">
                          <a:effectLst/>
                        </a:rPr>
                        <a:t>dalių ir verslo plano 1, 2-3 dalių informaciją </a:t>
                      </a:r>
                      <a:r>
                        <a:rPr lang="lt-LT" sz="1000" kern="1200" baseline="0" dirty="0">
                          <a:effectLst/>
                        </a:rPr>
                        <a:t> </a:t>
                      </a:r>
                      <a:r>
                        <a:rPr lang="lt-LT" sz="1000" kern="1200" dirty="0">
                          <a:effectLst/>
                        </a:rPr>
                        <a:t>ir jai pagrįsti pareiškėjo pateiktus duomenis . Tinkami duomenys – jungtinės veiklos sutartys su partneriais. </a:t>
                      </a:r>
                      <a:endParaRPr lang="lt-LT" sz="1000" b="0" i="0" u="none" strike="noStrike" dirty="0">
                        <a:solidFill>
                          <a:srgbClr val="000000"/>
                        </a:solidFill>
                        <a:effectLst/>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000" dirty="0"/>
                        <a:t>kai į projekto veiklas įsitraukia skirtingų sektorių partneriai </a:t>
                      </a:r>
                      <a:r>
                        <a:rPr lang="lt-LT" sz="1000" baseline="0" dirty="0"/>
                        <a:t>(įskaitant pareiškėjo):</a:t>
                      </a:r>
                      <a:endParaRPr lang="lt-LT" sz="1000" dirty="0"/>
                    </a:p>
                  </a:txBody>
                  <a:tcPr/>
                </a:tc>
                <a:extLst>
                  <a:ext uri="{0D108BD9-81ED-4DB2-BD59-A6C34878D82A}">
                    <a16:rowId xmlns:a16="http://schemas.microsoft.com/office/drawing/2014/main" val="1368313686"/>
                  </a:ext>
                </a:extLst>
              </a:tr>
            </a:tbl>
          </a:graphicData>
        </a:graphic>
      </p:graphicFrame>
      <p:pic>
        <p:nvPicPr>
          <p:cNvPr id="11" name="Paveikslėlis 10">
            <a:extLst>
              <a:ext uri="{FF2B5EF4-FFF2-40B4-BE49-F238E27FC236}">
                <a16:creationId xmlns:a16="http://schemas.microsoft.com/office/drawing/2014/main" id="{9F15967A-027C-53AD-7AB3-8C0719CC1812}"/>
              </a:ext>
            </a:extLst>
          </p:cNvPr>
          <p:cNvPicPr>
            <a:picLocks noChangeAspect="1"/>
          </p:cNvPicPr>
          <p:nvPr/>
        </p:nvPicPr>
        <p:blipFill>
          <a:blip r:embed="rId8"/>
          <a:stretch>
            <a:fillRect/>
          </a:stretch>
        </p:blipFill>
        <p:spPr>
          <a:xfrm>
            <a:off x="7956376" y="5258662"/>
            <a:ext cx="1030328" cy="373123"/>
          </a:xfrm>
          <a:prstGeom prst="rect">
            <a:avLst/>
          </a:prstGeom>
        </p:spPr>
      </p:pic>
      <p:pic>
        <p:nvPicPr>
          <p:cNvPr id="12" name="Paveikslėlis 11">
            <a:extLst>
              <a:ext uri="{FF2B5EF4-FFF2-40B4-BE49-F238E27FC236}">
                <a16:creationId xmlns:a16="http://schemas.microsoft.com/office/drawing/2014/main" id="{C5115D6D-03B6-DB27-B99F-44D81F27CEB5}"/>
              </a:ext>
            </a:extLst>
          </p:cNvPr>
          <p:cNvPicPr>
            <a:picLocks noChangeAspect="1"/>
          </p:cNvPicPr>
          <p:nvPr/>
        </p:nvPicPr>
        <p:blipFill>
          <a:blip r:embed="rId8"/>
          <a:stretch>
            <a:fillRect/>
          </a:stretch>
        </p:blipFill>
        <p:spPr>
          <a:xfrm>
            <a:off x="7956376" y="6309601"/>
            <a:ext cx="1030328" cy="373123"/>
          </a:xfrm>
          <a:prstGeom prst="rect">
            <a:avLst/>
          </a:prstGeom>
        </p:spPr>
      </p:pic>
    </p:spTree>
    <p:extLst>
      <p:ext uri="{BB962C8B-B14F-4D97-AF65-F5344CB8AC3E}">
        <p14:creationId xmlns:p14="http://schemas.microsoft.com/office/powerpoint/2010/main" val="247219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404664"/>
            <a:ext cx="8229600" cy="360040"/>
          </a:xfrm>
        </p:spPr>
        <p:txBody>
          <a:bodyPr>
            <a:noAutofit/>
          </a:bodyPr>
          <a:lstStyle/>
          <a:p>
            <a:r>
              <a:rPr lang="lt-LT" sz="2400" b="1" i="0" dirty="0">
                <a:solidFill>
                  <a:srgbClr val="333333"/>
                </a:solidFill>
                <a:effectLst/>
                <a:latin typeface="Times New Roman" panose="02020603050405020304" pitchFamily="18" charset="0"/>
              </a:rPr>
              <a:t>Bendrosios tinkamumo sąlygos pareiškėjui</a:t>
            </a:r>
            <a:endParaRPr lang="lt-LT" sz="2400" dirty="0"/>
          </a:p>
        </p:txBody>
      </p:sp>
      <p:sp>
        <p:nvSpPr>
          <p:cNvPr id="6" name="TextBox 5">
            <a:extLst>
              <a:ext uri="{FF2B5EF4-FFF2-40B4-BE49-F238E27FC236}">
                <a16:creationId xmlns:a16="http://schemas.microsoft.com/office/drawing/2014/main" id="{9C8219E3-83C4-9F4E-9851-FD6D4C5BDB11}"/>
              </a:ext>
            </a:extLst>
          </p:cNvPr>
          <p:cNvSpPr txBox="1"/>
          <p:nvPr/>
        </p:nvSpPr>
        <p:spPr>
          <a:xfrm>
            <a:off x="467544" y="1052736"/>
            <a:ext cx="7920880" cy="2862322"/>
          </a:xfrm>
          <a:prstGeom prst="rect">
            <a:avLst/>
          </a:prstGeom>
          <a:noFill/>
        </p:spPr>
        <p:txBody>
          <a:bodyPr wrap="square">
            <a:spAutoFit/>
          </a:bodyPr>
          <a:lstStyle/>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neturėti nė vieno nepabaigto įgyvendinti projekto arba būti įgyvendinančiam leidžiamą projektų kiekį;</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būti registruotu VVG teritorijoje;</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per paskutinius dvejus metus nebūti padariusiam pažeidimo, susijusio su EŽŪFKP parama,  apie kurį teisės aktų nustatyta tvarka buvo pranešta Europos Komisijai;</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veikti sąžiningai, t. y.: (nušalinti nuo vietos projektų atrankos, jei yra VVG sprendimų priėmėjas; teikti teisingą informaciją).</a:t>
            </a:r>
          </a:p>
          <a:p>
            <a:pPr marL="171450" indent="-171450">
              <a:buFont typeface="Arial" panose="020B0604020202020204" pitchFamily="34" charset="0"/>
              <a:buChar char="•"/>
            </a:pPr>
            <a:r>
              <a:rPr lang="lt-LT" sz="2000" dirty="0">
                <a:latin typeface="Times New Roman" panose="02020603050405020304" pitchFamily="18" charset="0"/>
                <a:ea typeface="Calibri" panose="020F0502020204030204" pitchFamily="34" charset="0"/>
              </a:rPr>
              <a:t>+ Gairių reikalavimų išpildymas</a:t>
            </a:r>
            <a:endParaRPr lang="lt-LT" sz="2000" dirty="0">
              <a:effectLst/>
              <a:latin typeface="Times New Roman" panose="02020603050405020304" pitchFamily="18" charset="0"/>
              <a:ea typeface="Calibri" panose="020F0502020204030204" pitchFamily="34" charset="0"/>
            </a:endParaRPr>
          </a:p>
        </p:txBody>
      </p:sp>
      <p:grpSp>
        <p:nvGrpSpPr>
          <p:cNvPr id="3" name="Grupė 2">
            <a:extLst>
              <a:ext uri="{FF2B5EF4-FFF2-40B4-BE49-F238E27FC236}">
                <a16:creationId xmlns:a16="http://schemas.microsoft.com/office/drawing/2014/main" id="{E8CD14B8-F459-D104-A955-5D8CD7A37741}"/>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F2D21EB0-9DFB-85C0-FC09-4E46448A7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8C97330-525F-0901-80E7-56D6B2E741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054A69E9-415D-8381-57E9-9FD518DF8D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A70094B0-6A9A-B867-0375-0A6615AF3C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729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Autofit/>
          </a:bodyPr>
          <a:lstStyle/>
          <a:p>
            <a:r>
              <a:rPr lang="lt-LT" sz="2000" b="1" dirty="0">
                <a:latin typeface="+mn-lt"/>
              </a:rPr>
              <a:t>Netinkamos veiklos</a:t>
            </a:r>
          </a:p>
        </p:txBody>
      </p:sp>
      <p:sp>
        <p:nvSpPr>
          <p:cNvPr id="7" name="TextBox 6">
            <a:extLst>
              <a:ext uri="{FF2B5EF4-FFF2-40B4-BE49-F238E27FC236}">
                <a16:creationId xmlns:a16="http://schemas.microsoft.com/office/drawing/2014/main" id="{0FD7ABA9-F7C4-B0EE-FCF2-3000EA0F0D72}"/>
              </a:ext>
            </a:extLst>
          </p:cNvPr>
          <p:cNvSpPr txBox="1"/>
          <p:nvPr/>
        </p:nvSpPr>
        <p:spPr>
          <a:xfrm>
            <a:off x="153852" y="476672"/>
            <a:ext cx="8856984" cy="6186309"/>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alkoholinių gėrimų gamyba, propagavimu;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tabako gaminių gamyba, propagavimu;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ginklų, šaudmenų ir jų dalių gamyba, naudojimu;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azartinių lošimų, lažybų, loterijų organizavimu;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finansiniu tarpininkavimu, pagalbine finansinio tarpininkavimo veikla, virtualiųjų valiutų leidybos (gamybos) ir prekybos veikla;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draudimo, perdraudimo ir pensijų lėšų kaupimo veikla;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nekilnojamojo turto operacijomis;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teisinės ir konsultavimo veiklos organizavimu;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medžiokle, gyvūnų gaudymu spąstais ir kitais įrankiais, medžioklės ir brakonieriavimo patirties sklaida ir su tuo susijusiomis paslaugomis;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elektros energijos gamyba, perdavimas ir paskirstymas, išskyrus atvejus, kai elektros energija bus naudojama savo ir (arba) partnerių veiklos reikmėms;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farmacine veikla;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už paramos lėšas įsigyto ilgalaikio turto ir (arba) pastatyto ir (arba) įrengto nekilnojamo turto ilgalaikė nuoma (išskyrus atvejus, kai nuomojama įrengta darbo vieta) ir subnuoma;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su žuvininkyste ir akvakultūra susijusios veiklos;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mokymosi arba studijų išlaidos švietimo ir (arba) neformalaus profesinio mokymo įstaigose;</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krovinių gabenimo keliais;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informacinių paslaugų veikla (duomenų apdorojimo, interneto serverių paslaugų (</a:t>
            </a:r>
            <a:r>
              <a:rPr lang="lt-LT" sz="1800" b="0" i="0" dirty="0" err="1">
                <a:solidFill>
                  <a:srgbClr val="000000"/>
                </a:solidFill>
                <a:effectLst/>
                <a:latin typeface="Times New Roman" panose="02020603050405020304" pitchFamily="18" charset="0"/>
              </a:rPr>
              <a:t>prieglobos</a:t>
            </a:r>
            <a:r>
              <a:rPr lang="lt-LT" sz="1800" b="0" i="0" dirty="0">
                <a:solidFill>
                  <a:srgbClr val="000000"/>
                </a:solidFill>
                <a:effectLst/>
                <a:latin typeface="Times New Roman" panose="02020603050405020304" pitchFamily="18" charset="0"/>
              </a:rPr>
              <a:t>) ir su ja susijusi veikla, interneto vartų paslaugų veikla.</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id="{E650C868-CCBE-55CD-D0EA-46CBD9C4F7FA}"/>
              </a:ext>
            </a:extLst>
          </p:cNvPr>
          <p:cNvGrpSpPr/>
          <p:nvPr/>
        </p:nvGrpSpPr>
        <p:grpSpPr>
          <a:xfrm>
            <a:off x="4854072" y="480258"/>
            <a:ext cx="3999918" cy="712908"/>
            <a:chOff x="1620307" y="5805191"/>
            <a:chExt cx="4321026" cy="770140"/>
          </a:xfrm>
        </p:grpSpPr>
        <p:pic>
          <p:nvPicPr>
            <p:cNvPr id="4" name="Picture 4">
              <a:extLst>
                <a:ext uri="{FF2B5EF4-FFF2-40B4-BE49-F238E27FC236}">
                  <a16:creationId xmlns:a16="http://schemas.microsoft.com/office/drawing/2014/main" id="{3311DD21-B440-B0A1-3391-47C82FF86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F4D4785E-C5BE-4740-0683-57954CF52E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CF4E27B7-653E-70B5-2C7C-432AFA76C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4864D535-2FEB-B1B7-B9EC-D8581B6EBA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5835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Autofit/>
          </a:bodyPr>
          <a:lstStyle/>
          <a:p>
            <a:r>
              <a:rPr lang="lt-LT" sz="2400" b="1" dirty="0">
                <a:latin typeface="+mn-lt"/>
              </a:rPr>
              <a:t>Bendrosios </a:t>
            </a:r>
            <a:r>
              <a:rPr lang="lt-LT" sz="2400" b="1" i="0" dirty="0">
                <a:solidFill>
                  <a:srgbClr val="333333"/>
                </a:solidFill>
                <a:effectLst/>
                <a:latin typeface="+mn-lt"/>
              </a:rPr>
              <a:t>tinkamumo sąlygos projektui</a:t>
            </a:r>
            <a:endParaRPr lang="lt-LT" sz="2400" b="1" dirty="0">
              <a:latin typeface="+mn-lt"/>
            </a:endParaRPr>
          </a:p>
        </p:txBody>
      </p:sp>
      <p:sp>
        <p:nvSpPr>
          <p:cNvPr id="7" name="TextBox 6">
            <a:extLst>
              <a:ext uri="{FF2B5EF4-FFF2-40B4-BE49-F238E27FC236}">
                <a16:creationId xmlns:a16="http://schemas.microsoft.com/office/drawing/2014/main" id="{0FD7ABA9-F7C4-B0EE-FCF2-3000EA0F0D72}"/>
              </a:ext>
            </a:extLst>
          </p:cNvPr>
          <p:cNvSpPr txBox="1"/>
          <p:nvPr/>
        </p:nvSpPr>
        <p:spPr>
          <a:xfrm>
            <a:off x="0" y="692696"/>
            <a:ext cx="9144000" cy="4439933"/>
          </a:xfrm>
          <a:prstGeom prst="rect">
            <a:avLst/>
          </a:prstGeom>
          <a:noFill/>
        </p:spPr>
        <p:txBody>
          <a:bodyPr wrap="square">
            <a:spAutoFit/>
          </a:bodyPr>
          <a:lstStyle/>
          <a:p>
            <a:pPr>
              <a:lnSpc>
                <a:spcPct val="107000"/>
              </a:lnSpc>
              <a:spcAft>
                <a:spcPts val="800"/>
              </a:spcAft>
            </a:pPr>
            <a:r>
              <a:rPr lang="lt-LT"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Vietos projekto vieta</a:t>
            </a:r>
          </a:p>
          <a:p>
            <a:pPr marL="285750" indent="-28575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VVG </a:t>
            </a:r>
            <a:r>
              <a:rPr lang="lt-LT" sz="2000" kern="100" dirty="0">
                <a:effectLst/>
                <a:latin typeface="Calibri" panose="020F0502020204030204" pitchFamily="34" charset="0"/>
                <a:ea typeface="Calibri" panose="020F0502020204030204" pitchFamily="34" charset="0"/>
                <a:cs typeface="Times New Roman" panose="02020603050405020304" pitchFamily="18" charset="0"/>
              </a:rPr>
              <a:t>teritorijoje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jeigu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projekte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numatyta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ekonominė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susijusi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prekių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produktų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gamyba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lt-LT"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VVG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teritorijoje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už</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jos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ribų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jeigu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projekte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numatyta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ekonominė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susijusi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mobiliąja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prekyba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paslaugų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teikimu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taip</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pat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atlygintinų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neatlygintinų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pavėžėjimo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paslaugų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teikimu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Iš</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paramos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lėšų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paslaugų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teikimui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įrengtos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patalpos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įsigyta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technika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įranga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šių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veiklų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nevykdymo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laikotarpiu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saugoma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projekto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paraiškoje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nurodytoje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kuri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VVG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teritorijoje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lt-LT"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lt-LT" sz="2000" kern="100" dirty="0">
                <a:latin typeface="Calibri" panose="020F0502020204030204" pitchFamily="34" charset="0"/>
                <a:ea typeface="Calibri" panose="020F0502020204030204" pitchFamily="34" charset="0"/>
                <a:cs typeface="Times New Roman" panose="02020603050405020304" pitchFamily="18" charset="0"/>
              </a:rPr>
              <a:t>Teikiamas </a:t>
            </a:r>
            <a:r>
              <a:rPr lang="lt-LT"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Verslo planas ir Socialinio poveikio aprašas</a:t>
            </a:r>
            <a:r>
              <a:rPr lang="lt-LT" sz="2000" kern="100" dirty="0">
                <a:latin typeface="Calibri" panose="020F050202020403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t-LT"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arama</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nepažeidžiant</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nereikšmingos</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 minimis)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pagalbos</a:t>
            </a:r>
            <a:r>
              <a:rPr lang="lt-LT" sz="2000" kern="100" dirty="0">
                <a:effectLst/>
                <a:latin typeface="Calibri" panose="020F0502020204030204" pitchFamily="34" charset="0"/>
                <a:ea typeface="Calibri" panose="020F0502020204030204" pitchFamily="34" charset="0"/>
                <a:cs typeface="Times New Roman" panose="02020603050405020304" pitchFamily="18" charset="0"/>
              </a:rPr>
              <a:t>: 300 000 Eur per trejus finansinius metus.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id="{80E23B33-C67C-B09B-3BA2-7BDDFF92A2D2}"/>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C81B81BA-2535-EA48-FFAD-EB9583893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9F2CD53A-62C1-7D25-5E42-A25EA3879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80C83FDA-CA5D-CC5C-5778-807262371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C2501E2E-EED2-DFC4-2AD3-02F1BD863D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476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BB0FA5-ACB9-7AF0-F0E8-CB73DFFC3CD2}"/>
              </a:ext>
            </a:extLst>
          </p:cNvPr>
          <p:cNvSpPr txBox="1"/>
          <p:nvPr/>
        </p:nvSpPr>
        <p:spPr>
          <a:xfrm>
            <a:off x="4761" y="476672"/>
            <a:ext cx="8928992" cy="5436553"/>
          </a:xfrm>
          <a:prstGeom prst="rect">
            <a:avLst/>
          </a:prstGeom>
          <a:noFill/>
        </p:spPr>
        <p:txBody>
          <a:bodyPr wrap="square">
            <a:spAutoFit/>
          </a:bodyPr>
          <a:lstStyle/>
          <a:p>
            <a:pPr>
              <a:lnSpc>
                <a:spcPct val="107000"/>
              </a:lnSpc>
              <a:spcAft>
                <a:spcPts val="800"/>
              </a:spcAft>
            </a:pPr>
            <a:r>
              <a:rPr lang="lt-LT"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Investicijos į NT</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jei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vietos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numatyti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statyba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rekonstravimas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kapitalinis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remontas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infrastruktūros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darbai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pateiktas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statinio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techninis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projektiniai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pasiūlymai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Žiūr</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STR</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pareiškėjas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partneris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valdyti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nuosavybės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nuomos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kito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teisėto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naudojimosi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pagrindais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netaikoma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kai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numatytos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investicijos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į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naujų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pastatų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statinių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statybą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valdymo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sutartis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įregistruota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VĮ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Registrų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centre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galioti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trumpiau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kontrolės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laikotarpio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pabaigos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naujai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statomais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statiniais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į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kurią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investuojama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pareiškėjui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priklausyti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nuosavybės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išskyrus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atvejus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kai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pareiškėjas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nuomos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panaudos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patikėjimo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sutartį</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yra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sudaręs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valstybinės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valdytoju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lt-L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priklauso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keliems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bendraturčiams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įskaitant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bendrosios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jungtinės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nuosavybės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visų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savininkų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sutikimai</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lt-LT"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Kita</a:t>
            </a:r>
            <a:endParaRPr lang="lt-LT"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numatytos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investicijos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susijusios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licencijuojama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kuriai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vykdyti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išduotas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leidimas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reikės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licencijos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leidimo</a:t>
            </a:r>
            <a:r>
              <a:rPr lang="lt-LT" kern="100" dirty="0">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ė 1">
            <a:extLst>
              <a:ext uri="{FF2B5EF4-FFF2-40B4-BE49-F238E27FC236}">
                <a16:creationId xmlns:a16="http://schemas.microsoft.com/office/drawing/2014/main" id="{9098B861-ED4B-0D03-E0BC-D9788AE529FF}"/>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92C55ECD-BD00-9E94-EF93-9B0FB03D7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ADCC58CF-1BA6-9786-847B-506EB3D32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05262590-EEF4-BC2A-759F-C83F2CC65F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EC538CD6-86B4-85CF-4AF7-87FB16CE72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831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rmAutofit fontScale="90000"/>
          </a:bodyPr>
          <a:lstStyle/>
          <a:p>
            <a:r>
              <a:rPr lang="lt-LT" sz="2000" b="1" dirty="0">
                <a:latin typeface="+mn-lt"/>
              </a:rPr>
              <a:t>T</a:t>
            </a:r>
            <a:r>
              <a:rPr lang="lt-LT" sz="2000" b="1" i="0" dirty="0">
                <a:solidFill>
                  <a:srgbClr val="333333"/>
                </a:solidFill>
                <a:effectLst/>
                <a:latin typeface="+mn-lt"/>
              </a:rPr>
              <a:t>inkamumo sąlygos išlaidoms</a:t>
            </a:r>
            <a:endParaRPr lang="lt-LT" sz="2000" b="1" dirty="0">
              <a:latin typeface="+mn-lt"/>
            </a:endParaRPr>
          </a:p>
        </p:txBody>
      </p:sp>
      <p:sp>
        <p:nvSpPr>
          <p:cNvPr id="7" name="TextBox 6">
            <a:extLst>
              <a:ext uri="{FF2B5EF4-FFF2-40B4-BE49-F238E27FC236}">
                <a16:creationId xmlns:a16="http://schemas.microsoft.com/office/drawing/2014/main" id="{0FD7ABA9-F7C4-B0EE-FCF2-3000EA0F0D72}"/>
              </a:ext>
            </a:extLst>
          </p:cNvPr>
          <p:cNvSpPr txBox="1"/>
          <p:nvPr/>
        </p:nvSpPr>
        <p:spPr>
          <a:xfrm>
            <a:off x="287016" y="692696"/>
            <a:ext cx="8856984" cy="5356787"/>
          </a:xfrm>
          <a:prstGeom prst="rect">
            <a:avLst/>
          </a:prstGeom>
          <a:noFill/>
        </p:spPr>
        <p:txBody>
          <a:bodyPr wrap="square">
            <a:spAutoFit/>
          </a:bodyPr>
          <a:lstStyle/>
          <a:p>
            <a:pPr>
              <a:lnSpc>
                <a:spcPct val="107000"/>
              </a:lnSpc>
              <a:spcAft>
                <a:spcPts val="800"/>
              </a:spcAft>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Tinkamos finansuoti išlaidos turi:</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detaliai išdėstytos projekto paraiškoje;</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tiesiogiai susijusios su projekto įgyvendinimu ir būtinos;</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patikrinamos projekto įgyvendinimo ir jo kontrolės laikotarpiu;</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nekeičiamos projekto įgyvendinimo metu;</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neviršyti vidutinių atitinkamų prekių, paslaugų, darbų rinkos kainų;</a:t>
            </a:r>
          </a:p>
          <a:p>
            <a:pPr lvl="1">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bent 3 (trimis) skirtingų vykdytojų/tiekėjų. Bent 1 ne iš VVG teritorijos;</a:t>
            </a:r>
          </a:p>
          <a:p>
            <a:pPr lvl="1">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įkainiai</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patirtos tinkamu laikotarpiu (</a:t>
            </a:r>
            <a:r>
              <a:rPr lang="lt-LT" kern="100" dirty="0">
                <a:latin typeface="Calibri" panose="020F0502020204030204" pitchFamily="34" charset="0"/>
                <a:ea typeface="Calibri" panose="020F0502020204030204" pitchFamily="34" charset="0"/>
                <a:cs typeface="Times New Roman" panose="02020603050405020304" pitchFamily="18" charset="0"/>
              </a:rPr>
              <a:t>projekto pradžia ir pabaiga).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Bendrosios išlaidos gali būti patirtos ne anksčiau kaip 12 mėnesių iki vietos projekto paraiškos pateikimo dienos. Įgyvendinimo laikotarpis – iki 36 mėn.</a:t>
            </a:r>
          </a:p>
          <a:p>
            <a:pPr>
              <a:lnSpc>
                <a:spcPct val="107000"/>
              </a:lnSpc>
              <a:spcAft>
                <a:spcPts val="800"/>
              </a:spcAft>
            </a:pPr>
            <a:endParaRPr lang="lt-LT"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t-LT"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t-LT"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id="{76C3D174-BC5B-FC7C-3CB5-CB58E2E4D48E}"/>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CA09D902-55FF-479B-66CA-B7DC8ACB2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937A9DC5-4D48-5B47-322F-4CB441BCF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32C77D58-A324-B673-DC94-0DB7206EEB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659C6A9E-A064-A356-23EA-63E1C3115E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743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2006D6-EECA-1D28-C5DC-91983B98C4FE}"/>
              </a:ext>
            </a:extLst>
          </p:cNvPr>
          <p:cNvSpPr txBox="1"/>
          <p:nvPr/>
        </p:nvSpPr>
        <p:spPr>
          <a:xfrm>
            <a:off x="323528" y="404664"/>
            <a:ext cx="8568952" cy="6256072"/>
          </a:xfrm>
          <a:prstGeom prst="rect">
            <a:avLst/>
          </a:prstGeom>
          <a:noFill/>
        </p:spPr>
        <p:txBody>
          <a:bodyPr wrap="square">
            <a:spAutoFit/>
          </a:bodyPr>
          <a:lstStyle/>
          <a:p>
            <a:pPr>
              <a:lnSpc>
                <a:spcPct val="107000"/>
              </a:lnSpc>
              <a:spcAft>
                <a:spcPts val="800"/>
              </a:spcAft>
            </a:pPr>
            <a:r>
              <a:rPr lang="lt-LT" sz="2000" b="1" kern="100" dirty="0">
                <a:effectLst/>
                <a:latin typeface="Calibri" panose="020F0502020204030204" pitchFamily="34" charset="0"/>
                <a:ea typeface="Calibri" panose="020F0502020204030204" pitchFamily="34" charset="0"/>
                <a:cs typeface="Times New Roman" panose="02020603050405020304" pitchFamily="18" charset="0"/>
              </a:rPr>
              <a:t>Tinkamų finansuoti vietos projektų išlaidų kategorijos:</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Naujų prekių įsigijimas. </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Naujų prekių ir įrangos, darbų, paslaugų įsigijimas. </a:t>
            </a:r>
            <a:r>
              <a:rPr lang="lt-LT" sz="1800" i="1" kern="100" dirty="0">
                <a:effectLst/>
                <a:latin typeface="Calibri" panose="020F0502020204030204" pitchFamily="34" charset="0"/>
                <a:ea typeface="Calibri" panose="020F0502020204030204" pitchFamily="34" charset="0"/>
                <a:cs typeface="Times New Roman" panose="02020603050405020304" pitchFamily="18" charset="0"/>
              </a:rPr>
              <a:t>(Naujų statybinių medžiagų įsigijimas finansuojamas tik tuo atveju, kai vietos projekte numatytai veiklai vykdyti būtinų pastatų ir (arba) statinių, statybos, rekonstravimo ar kapitalinio remonto darbai atliekami ūkio būdu).</a:t>
            </a:r>
          </a:p>
          <a:p>
            <a:pPr marL="285750" indent="-285750">
              <a:lnSpc>
                <a:spcPct val="107000"/>
              </a:lnSpc>
              <a:spcAft>
                <a:spcPts val="800"/>
              </a:spcAft>
              <a:buFont typeface="Arial" panose="020B0604020202020204" pitchFamily="34" charset="0"/>
              <a:buChar char="•"/>
            </a:pPr>
            <a:r>
              <a:rPr lang="lt-LT" kern="100" dirty="0">
                <a:latin typeface="Calibri" panose="020F0502020204030204" pitchFamily="34" charset="0"/>
                <a:ea typeface="Calibri" panose="020F0502020204030204" pitchFamily="34" charset="0"/>
                <a:cs typeface="Times New Roman" panose="02020603050405020304" pitchFamily="18" charset="0"/>
              </a:rPr>
              <a:t>B</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endrosios išlaidos (atlyginimu architektams, inžinieriams ir konsultantams už konsultacijas, susijusias su aplinkosauginiu ir ekonominiu tvarumu, įskaitant galimybių studijų, verslo planų (veiklos ir (arba) projekto aprašų) ir kitų su jais susijusių dokumentų rengimu, kai šios išlaidos, skiriamos nekilnojamajam turtui statyti ir gerinti, naujiems įrenginiams ir įrangai, įskaitant techniką, pirkti, taip pat projekto viešinimo priemonių, - </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 daugiau kaip 10 proc.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kitų tinkamų finansuoti išlaidų sumos ir </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 didesnė kaip 1 800 Eur;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statybų atveju: įprastų - </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 didesnė kaip </a:t>
            </a:r>
            <a:br>
              <a:rPr lang="lt-LT" sz="2400" kern="100" dirty="0">
                <a:effectLst/>
                <a:latin typeface="Calibri" panose="020F0502020204030204" pitchFamily="34" charset="0"/>
                <a:ea typeface="Calibri" panose="020F0502020204030204" pitchFamily="34" charset="0"/>
                <a:cs typeface="Times New Roman" panose="02020603050405020304" pitchFamily="18" charset="0"/>
              </a:rPr>
            </a:b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3 000 Eur; </a:t>
            </a:r>
            <a:r>
              <a:rPr lang="lt-LT" kern="100" dirty="0" err="1">
                <a:effectLst/>
                <a:latin typeface="Calibri" panose="020F0502020204030204" pitchFamily="34" charset="0"/>
                <a:ea typeface="Calibri" panose="020F0502020204030204" pitchFamily="34" charset="0"/>
                <a:cs typeface="Times New Roman" panose="02020603050405020304" pitchFamily="18" charset="0"/>
              </a:rPr>
              <a:t>paveldosauginių</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 -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ne daugiau kaip 5 000 Eur Bendrosios išlaidos nėra tinkamos finansuoti, kai vietos projekte numatytos netiesioginės išlaidos (fiksuota norma), sąlyga netaikoma viešinimo priemonėms kompensuoti.</a:t>
            </a:r>
          </a:p>
          <a:p>
            <a:pPr marL="285750" indent="-285750">
              <a:lnSpc>
                <a:spcPct val="107000"/>
              </a:lnSpc>
              <a:spcAft>
                <a:spcPts val="800"/>
              </a:spcAft>
              <a:buFont typeface="Arial" panose="020B0604020202020204" pitchFamily="34" charset="0"/>
              <a:buChar char="•"/>
            </a:pPr>
            <a:r>
              <a:rPr lang="lt-LT" kern="100" dirty="0">
                <a:latin typeface="Calibri" panose="020F0502020204030204" pitchFamily="34" charset="0"/>
                <a:ea typeface="Calibri" panose="020F0502020204030204" pitchFamily="34" charset="0"/>
                <a:cs typeface="Times New Roman" panose="02020603050405020304" pitchFamily="18" charset="0"/>
              </a:rPr>
              <a:t>Netiesioginės išlaidos</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Natūra</a:t>
            </a:r>
          </a:p>
        </p:txBody>
      </p:sp>
      <p:grpSp>
        <p:nvGrpSpPr>
          <p:cNvPr id="2" name="Grupė 1">
            <a:extLst>
              <a:ext uri="{FF2B5EF4-FFF2-40B4-BE49-F238E27FC236}">
                <a16:creationId xmlns:a16="http://schemas.microsoft.com/office/drawing/2014/main" id="{AB625059-E337-64A6-3DE9-39CD1170C651}"/>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11F02120-7416-FD59-829B-96BE661DD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1CA0515-429C-084B-10AC-7A76A7C78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91393C45-FEE9-2D61-D3A0-48B7CA0730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382D0C9D-A040-E93B-75BD-E9287E5FAE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1869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A7122-DD90-4D10-06B8-80D9BED981F2}"/>
              </a:ext>
            </a:extLst>
          </p:cNvPr>
          <p:cNvSpPr txBox="1"/>
          <p:nvPr/>
        </p:nvSpPr>
        <p:spPr>
          <a:xfrm>
            <a:off x="251520" y="332656"/>
            <a:ext cx="8640960" cy="5820311"/>
          </a:xfrm>
          <a:prstGeom prst="rect">
            <a:avLst/>
          </a:prstGeom>
          <a:noFill/>
        </p:spPr>
        <p:txBody>
          <a:bodyPr wrap="square">
            <a:spAutoFit/>
          </a:bodyPr>
          <a:lstStyle/>
          <a:p>
            <a:pPr>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Naujų prekių įsigijimas. </a:t>
            </a:r>
          </a:p>
          <a:p>
            <a:pPr>
              <a:lnSpc>
                <a:spcPct val="107000"/>
              </a:lnSpc>
              <a:spcAft>
                <a:spcPts val="800"/>
              </a:spcAft>
            </a:pP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Motorinės transporto priemonės tik tuo atveju, jeigu:</a:t>
            </a:r>
          </a:p>
          <a:p>
            <a:pPr>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a:t>
            </a:r>
            <a:r>
              <a:rPr lang="lt-LT"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planuojama veikla – pavėžėjimo paslaugos teikimas socialiai pažeidžiamiems ir socialiai atskirtiems asmenims, gyvenantiems VVG teritorijoje </a:t>
            </a:r>
            <a:r>
              <a:rPr lang="lt-LT" kern="100" dirty="0">
                <a:effectLst/>
                <a:latin typeface="Calibri" panose="020F0502020204030204" pitchFamily="34" charset="0"/>
                <a:ea typeface="Calibri" panose="020F0502020204030204" pitchFamily="34" charset="0"/>
                <a:cs typeface="Times New Roman" panose="02020603050405020304" pitchFamily="18" charset="0"/>
              </a:rPr>
              <a:t>(Valstybinės kelių transporto inspekcijos </a:t>
            </a:r>
            <a:r>
              <a:rPr lang="lt-LT" kern="100" dirty="0">
                <a:latin typeface="Calibri" panose="020F0502020204030204" pitchFamily="34" charset="0"/>
                <a:ea typeface="Calibri" panose="020F0502020204030204" pitchFamily="34" charset="0"/>
                <a:cs typeface="Times New Roman" panose="02020603050405020304" pitchFamily="18" charset="0"/>
              </a:rPr>
              <a:t>viršininko įsakymas 2008-12-02 Nr</a:t>
            </a:r>
            <a:r>
              <a:rPr lang="lt-LT" kern="100" dirty="0">
                <a:effectLst/>
                <a:latin typeface="Calibri" panose="020F0502020204030204" pitchFamily="34" charset="0"/>
                <a:ea typeface="Calibri" panose="020F0502020204030204" pitchFamily="34" charset="0"/>
                <a:cs typeface="Times New Roman" panose="02020603050405020304" pitchFamily="18" charset="0"/>
              </a:rPr>
              <a:t>. 2B-479 „Dėl Motorinių transporto priemonių ir jų priekabų kategorijų ir klasių pagal konstrukciją reikalavimų patvirtinimo“), - M kategorijos M1 klasės bazinės komplektacijos transporto priemonė keleiviams vežti, turinti 8 sėdimas vietas keleiviams ir 1 sėdimą vietą vairuotojui ir (arba) pritaikyta neįgaliųjų vežimėliui, įskaitant M1 klasės bazinės komplektacijos elektromobilius, kaip nurodyta Lietuvos Respublikos alternatyviųjų degalų įstatyme, arba hibridinius automobilius, kuriuose bent vienas iš degalų šaltinių yra elektra, ir automobilius, varomus kitais alternatyviaisiais degalais, kurie pagaminti iš atsinaujinančių energijos išteklių. </a:t>
            </a:r>
          </a:p>
          <a:p>
            <a:pPr>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a:t>
            </a:r>
            <a:r>
              <a:rPr lang="lt-LT"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vietos projekto pagrindinė planuojama veikla – mobili prekyba ir (arba) mobilių paslaugų teikimas, </a:t>
            </a:r>
            <a:r>
              <a:rPr lang="lt-LT" kern="100" dirty="0">
                <a:effectLst/>
                <a:latin typeface="Calibri" panose="020F0502020204030204" pitchFamily="34" charset="0"/>
                <a:ea typeface="Calibri" panose="020F0502020204030204" pitchFamily="34" charset="0"/>
                <a:cs typeface="Times New Roman" panose="02020603050405020304" pitchFamily="18" charset="0"/>
              </a:rPr>
              <a:t>- N (N1 klasės) ir O kategorijos bazinės komplektacijos transporto priemonės, kroviniams vežti, kai kabinoje (salone) yra ne daugiau kaip 2 arba 3 sėdimosios vietos  arba 2 eilės sėdynių, krovinių skyrius, atskirtas stacionaria pertvara ir jame nėra langų ir kai ji neatsiejamai susijusi su versle numatytomis teikti paslaugomis, įskaitant N1 klasės bazinės komplektacijos elektromobilius</a:t>
            </a:r>
            <a:r>
              <a:rPr lang="lt-LT" kern="100" dirty="0">
                <a:latin typeface="Calibri" panose="020F0502020204030204" pitchFamily="34" charset="0"/>
                <a:ea typeface="Calibri" panose="020F0502020204030204" pitchFamily="34" charset="0"/>
                <a:cs typeface="Times New Roman" panose="02020603050405020304" pitchFamily="18" charset="0"/>
              </a:rPr>
              <a:t>.</a:t>
            </a:r>
            <a:endParaRPr lang="lt-LT"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ė 1">
            <a:extLst>
              <a:ext uri="{FF2B5EF4-FFF2-40B4-BE49-F238E27FC236}">
                <a16:creationId xmlns:a16="http://schemas.microsoft.com/office/drawing/2014/main" id="{338F424C-FFB9-6017-1878-A5A1529EE545}"/>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9BD5FD27-CC4D-ACF6-FE8C-F16BBC969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38D1B8-F9FF-B234-BC64-00B7599EDC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7923CFC7-F07A-71A8-6F3C-9F174877F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5863DD54-18C0-D19C-6DED-41B5D8E9A8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306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E7C6FE-15CA-5861-A8BC-0FF0786F410D}"/>
              </a:ext>
            </a:extLst>
          </p:cNvPr>
          <p:cNvSpPr>
            <a:spLocks noGrp="1"/>
          </p:cNvSpPr>
          <p:nvPr>
            <p:ph type="title"/>
          </p:nvPr>
        </p:nvSpPr>
        <p:spPr>
          <a:xfrm>
            <a:off x="457200" y="274638"/>
            <a:ext cx="8229600" cy="634082"/>
          </a:xfrm>
        </p:spPr>
        <p:txBody>
          <a:bodyPr>
            <a:normAutofit/>
          </a:bodyPr>
          <a:lstStyle/>
          <a:p>
            <a:r>
              <a:rPr lang="lt-LT" sz="1800" dirty="0"/>
              <a:t>Informacija apie kvietimus</a:t>
            </a:r>
            <a:endParaRPr lang="en-US" sz="1800" dirty="0"/>
          </a:p>
        </p:txBody>
      </p:sp>
      <p:pic>
        <p:nvPicPr>
          <p:cNvPr id="7" name="Paveikslėlis 6">
            <a:extLst>
              <a:ext uri="{FF2B5EF4-FFF2-40B4-BE49-F238E27FC236}">
                <a16:creationId xmlns:a16="http://schemas.microsoft.com/office/drawing/2014/main" id="{A57FADEC-BFD8-A151-3FCF-050927EA17AD}"/>
              </a:ext>
            </a:extLst>
          </p:cNvPr>
          <p:cNvPicPr>
            <a:picLocks noChangeAspect="1"/>
          </p:cNvPicPr>
          <p:nvPr/>
        </p:nvPicPr>
        <p:blipFill>
          <a:blip r:embed="rId2"/>
          <a:stretch>
            <a:fillRect/>
          </a:stretch>
        </p:blipFill>
        <p:spPr>
          <a:xfrm>
            <a:off x="226368" y="1049503"/>
            <a:ext cx="8460432" cy="4758993"/>
          </a:xfrm>
          <a:prstGeom prst="rect">
            <a:avLst/>
          </a:prstGeom>
        </p:spPr>
      </p:pic>
      <p:sp>
        <p:nvSpPr>
          <p:cNvPr id="8" name="Ovalas 7">
            <a:extLst>
              <a:ext uri="{FF2B5EF4-FFF2-40B4-BE49-F238E27FC236}">
                <a16:creationId xmlns:a16="http://schemas.microsoft.com/office/drawing/2014/main" id="{A6F5F685-75A0-6304-90C7-1915217B4DC7}"/>
              </a:ext>
            </a:extLst>
          </p:cNvPr>
          <p:cNvSpPr/>
          <p:nvPr/>
        </p:nvSpPr>
        <p:spPr>
          <a:xfrm>
            <a:off x="128045" y="4293096"/>
            <a:ext cx="2195736"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as 8">
            <a:extLst>
              <a:ext uri="{FF2B5EF4-FFF2-40B4-BE49-F238E27FC236}">
                <a16:creationId xmlns:a16="http://schemas.microsoft.com/office/drawing/2014/main" id="{09F92EAD-42E2-6E62-C5C7-A1AC12830F2B}"/>
              </a:ext>
            </a:extLst>
          </p:cNvPr>
          <p:cNvSpPr/>
          <p:nvPr/>
        </p:nvSpPr>
        <p:spPr>
          <a:xfrm>
            <a:off x="152400" y="4949552"/>
            <a:ext cx="2195736"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 name="Grupė 2">
            <a:extLst>
              <a:ext uri="{FF2B5EF4-FFF2-40B4-BE49-F238E27FC236}">
                <a16:creationId xmlns:a16="http://schemas.microsoft.com/office/drawing/2014/main" id="{E0D9EEB5-B6CD-4F33-B8FA-2474B2DB38CF}"/>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5A74FA0B-BFEE-A0DE-0D2F-7D0B0DCF2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632BE35-EC8F-AD6A-2502-D2E09F2E7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87443650-D0BD-E11D-D712-66E9D60CF8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1">
              <a:extLst>
                <a:ext uri="{FF2B5EF4-FFF2-40B4-BE49-F238E27FC236}">
                  <a16:creationId xmlns:a16="http://schemas.microsoft.com/office/drawing/2014/main" id="{288904ED-7278-19F9-B353-CDBD9821C5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23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06DE56-C972-DC3A-F8F6-3040A099DAE3}"/>
              </a:ext>
            </a:extLst>
          </p:cNvPr>
          <p:cNvSpPr>
            <a:spLocks noGrp="1"/>
          </p:cNvSpPr>
          <p:nvPr>
            <p:ph type="title"/>
          </p:nvPr>
        </p:nvSpPr>
        <p:spPr>
          <a:xfrm>
            <a:off x="457200" y="44624"/>
            <a:ext cx="8229600" cy="562074"/>
          </a:xfrm>
        </p:spPr>
        <p:txBody>
          <a:bodyPr>
            <a:normAutofit/>
          </a:bodyPr>
          <a:lstStyle/>
          <a:p>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Netinkamomis finansuoti išlaidos</a:t>
            </a:r>
            <a:endParaRPr lang="en-US" sz="2400" dirty="0"/>
          </a:p>
        </p:txBody>
      </p:sp>
      <p:sp>
        <p:nvSpPr>
          <p:cNvPr id="3" name="Turinio vietos rezervavimo ženklas 2">
            <a:extLst>
              <a:ext uri="{FF2B5EF4-FFF2-40B4-BE49-F238E27FC236}">
                <a16:creationId xmlns:a16="http://schemas.microsoft.com/office/drawing/2014/main" id="{3190405B-C58F-0B94-0D2E-49DF7E975E6A}"/>
              </a:ext>
            </a:extLst>
          </p:cNvPr>
          <p:cNvSpPr>
            <a:spLocks noGrp="1"/>
          </p:cNvSpPr>
          <p:nvPr>
            <p:ph idx="1"/>
          </p:nvPr>
        </p:nvSpPr>
        <p:spPr>
          <a:xfrm>
            <a:off x="0" y="606698"/>
            <a:ext cx="9144000" cy="6251302"/>
          </a:xfrm>
        </p:spPr>
        <p:txBody>
          <a:bodyPr>
            <a:noAutofit/>
          </a:bodyPr>
          <a:lstStyle/>
          <a:p>
            <a:pPr>
              <a:spcBef>
                <a:spcPts val="0"/>
              </a:spcBef>
            </a:pPr>
            <a:r>
              <a:rPr lang="lt-LT" sz="1700" kern="100" dirty="0">
                <a:effectLst/>
                <a:latin typeface="+mj-lt"/>
                <a:ea typeface="Calibri" panose="020F0502020204030204" pitchFamily="34" charset="0"/>
                <a:cs typeface="Times New Roman" panose="02020603050405020304" pitchFamily="18" charset="0"/>
              </a:rPr>
              <a:t>nepagrįstai didelės išlaidos;</a:t>
            </a:r>
          </a:p>
          <a:p>
            <a:pPr>
              <a:spcBef>
                <a:spcPts val="0"/>
              </a:spcBef>
            </a:pPr>
            <a:r>
              <a:rPr lang="lt-LT" sz="1700" kern="100" dirty="0">
                <a:effectLst/>
                <a:latin typeface="+mj-lt"/>
                <a:ea typeface="Calibri" panose="020F0502020204030204" pitchFamily="34" charset="0"/>
                <a:cs typeface="Times New Roman" panose="02020603050405020304" pitchFamily="18" charset="0"/>
              </a:rPr>
              <a:t>nekilnojamojo turto įsigijimo išlaidos;</a:t>
            </a:r>
          </a:p>
          <a:p>
            <a:pPr>
              <a:spcBef>
                <a:spcPts val="0"/>
              </a:spcBef>
            </a:pPr>
            <a:r>
              <a:rPr lang="lt-LT" sz="1700" kern="100" dirty="0">
                <a:effectLst/>
                <a:latin typeface="+mj-lt"/>
                <a:ea typeface="Calibri" panose="020F0502020204030204" pitchFamily="34" charset="0"/>
                <a:cs typeface="Times New Roman" panose="02020603050405020304" pitchFamily="18" charset="0"/>
              </a:rPr>
              <a:t>naudotų prekių įsigijimo išlaidos;</a:t>
            </a:r>
          </a:p>
          <a:p>
            <a:pPr>
              <a:spcBef>
                <a:spcPts val="0"/>
              </a:spcBef>
            </a:pPr>
            <a:r>
              <a:rPr lang="lt-LT" sz="1700" kern="100" dirty="0">
                <a:effectLst/>
                <a:latin typeface="+mj-lt"/>
                <a:ea typeface="Calibri" panose="020F0502020204030204" pitchFamily="34" charset="0"/>
                <a:cs typeface="Times New Roman" panose="02020603050405020304" pitchFamily="18" charset="0"/>
              </a:rPr>
              <a:t>baudos, nuobaudos ir bylinėjimosi išlaidos;</a:t>
            </a:r>
          </a:p>
          <a:p>
            <a:pPr>
              <a:spcBef>
                <a:spcPts val="0"/>
              </a:spcBef>
            </a:pPr>
            <a:r>
              <a:rPr lang="lt-LT" sz="1700" kern="100" dirty="0">
                <a:effectLst/>
                <a:latin typeface="+mj-lt"/>
                <a:ea typeface="Calibri" panose="020F0502020204030204" pitchFamily="34" charset="0"/>
                <a:cs typeface="Times New Roman" panose="02020603050405020304" pitchFamily="18" charset="0"/>
              </a:rPr>
              <a:t>trumpalaikio turto</a:t>
            </a:r>
          </a:p>
          <a:p>
            <a:pPr>
              <a:spcBef>
                <a:spcPts val="0"/>
              </a:spcBef>
            </a:pPr>
            <a:r>
              <a:rPr lang="lt-LT" sz="1700" kern="100" dirty="0">
                <a:effectLst/>
                <a:latin typeface="+mj-lt"/>
                <a:ea typeface="Calibri" panose="020F0502020204030204" pitchFamily="34" charset="0"/>
                <a:cs typeface="Times New Roman" panose="02020603050405020304" pitchFamily="18" charset="0"/>
              </a:rPr>
              <a:t>transporto priemonės, išskyrus atvejus numatytus Taisyklėse;</a:t>
            </a:r>
          </a:p>
          <a:p>
            <a:pPr>
              <a:spcBef>
                <a:spcPts val="0"/>
              </a:spcBef>
            </a:pPr>
            <a:r>
              <a:rPr lang="lt-LT" sz="1700" kern="100" dirty="0">
                <a:effectLst/>
                <a:latin typeface="+mj-lt"/>
                <a:ea typeface="Calibri" panose="020F0502020204030204" pitchFamily="34" charset="0"/>
                <a:cs typeface="Times New Roman" panose="02020603050405020304" pitchFamily="18" charset="0"/>
              </a:rPr>
              <a:t>išlaidos, nepagrįstos faktine gautų prekių, atliktų darbų, paslaugų verte;</a:t>
            </a:r>
          </a:p>
          <a:p>
            <a:pPr>
              <a:spcBef>
                <a:spcPts val="0"/>
              </a:spcBef>
            </a:pPr>
            <a:r>
              <a:rPr lang="lt-LT" sz="1700" kern="100" dirty="0">
                <a:effectLst/>
                <a:latin typeface="+mj-lt"/>
                <a:ea typeface="Calibri" panose="020F0502020204030204" pitchFamily="34" charset="0"/>
                <a:cs typeface="Times New Roman" panose="02020603050405020304" pitchFamily="18" charset="0"/>
              </a:rPr>
              <a:t>išlaidos, kurios buvo finansuotos (apmokėtos);</a:t>
            </a:r>
          </a:p>
          <a:p>
            <a:pPr>
              <a:spcBef>
                <a:spcPts val="0"/>
              </a:spcBef>
            </a:pPr>
            <a:r>
              <a:rPr lang="lt-LT" sz="1700" kern="100" dirty="0">
                <a:effectLst/>
                <a:latin typeface="+mj-lt"/>
                <a:ea typeface="Calibri" panose="020F0502020204030204" pitchFamily="34" charset="0"/>
                <a:cs typeface="Times New Roman" panose="02020603050405020304" pitchFamily="18" charset="0"/>
              </a:rPr>
              <a:t>PVM, kurį projekto vykdytojas pagal PVM įstatymą turi ar galėtų turėti galimybę įtraukti į PVM atskaitą (net jei tokio PVM projektų vykdytojas į atskaitą neįtraukė), yra netinkamas finansuoti iš paramos lėšų;</a:t>
            </a:r>
          </a:p>
          <a:p>
            <a:pPr>
              <a:spcBef>
                <a:spcPts val="0"/>
              </a:spcBef>
            </a:pPr>
            <a:r>
              <a:rPr lang="lt-LT" sz="1700" kern="100" dirty="0">
                <a:effectLst/>
                <a:latin typeface="+mj-lt"/>
                <a:ea typeface="Calibri" panose="020F0502020204030204" pitchFamily="34" charset="0"/>
                <a:cs typeface="Times New Roman" panose="02020603050405020304" pitchFamily="18" charset="0"/>
              </a:rPr>
              <a:t>išlaidos, nebūtinos projektui sėkmingai įgyvendinti ir neatitinkančios patikimo finansų valdymo principo;</a:t>
            </a:r>
          </a:p>
          <a:p>
            <a:pPr>
              <a:spcBef>
                <a:spcPts val="0"/>
              </a:spcBef>
            </a:pPr>
            <a:r>
              <a:rPr lang="lt-LT" sz="1700" kern="100" dirty="0">
                <a:effectLst/>
                <a:latin typeface="+mj-lt"/>
                <a:ea typeface="Calibri" panose="020F0502020204030204" pitchFamily="34" charset="0"/>
                <a:cs typeface="Times New Roman" panose="02020603050405020304" pitchFamily="18" charset="0"/>
              </a:rPr>
              <a:t>investicijų į turtą, kurio valdymo (naudojimo) teisė pareiškėjui apribota (turtas areštuotas);</a:t>
            </a:r>
          </a:p>
          <a:p>
            <a:pPr>
              <a:spcBef>
                <a:spcPts val="0"/>
              </a:spcBef>
            </a:pPr>
            <a:r>
              <a:rPr lang="lt-LT" sz="1700" kern="100" dirty="0">
                <a:effectLst/>
                <a:latin typeface="+mj-lt"/>
                <a:ea typeface="Calibri" panose="020F0502020204030204" pitchFamily="34" charset="0"/>
                <a:cs typeface="Times New Roman" panose="02020603050405020304" pitchFamily="18" charset="0"/>
              </a:rPr>
              <a:t>investicijos, skirtos pirminės žemės ūkio produkcijos gamybai, žemės dirbimo ir miško kirtimo vykdymui, traktorių, kurių variklio galia 60 kW arba daugiau, melioracinių, kelių statybos ir savaeigių mašinų bei ekskavatorių įsigijimo išlaidos;</a:t>
            </a:r>
          </a:p>
          <a:p>
            <a:pPr>
              <a:spcBef>
                <a:spcPts val="0"/>
              </a:spcBef>
            </a:pPr>
            <a:r>
              <a:rPr lang="lt-LT" sz="1700" kern="100" dirty="0">
                <a:effectLst/>
                <a:highlight>
                  <a:srgbClr val="FFFF00"/>
                </a:highlight>
                <a:latin typeface="+mj-lt"/>
                <a:ea typeface="Calibri" panose="020F0502020204030204" pitchFamily="34" charset="0"/>
                <a:cs typeface="Times New Roman" panose="02020603050405020304" pitchFamily="18" charset="0"/>
              </a:rPr>
              <a:t>investicijos į viešąją infrastruktūrą, kurios įstatyme priskirtos savarankiškoms savivaldybės funkcijoms, t. y. šilumos ir geriamojo vandens tiekimo ir nuotekų tvarkymo organizavimas bei savivaldybių vietinės reikšmės kelių ir gatvių priežiūra, taisymas, tiesimas ir saugaus eismo organizavimas. Šios išlaidos galimos tik tais atvejais, kai jos būtinos vietos projekte numatytoms veikloms ir (ar) paslaugoms teikti ir (arba) didinamas viešųjų paslaugų prieinamumas. Investicijos į viešąją infrastruktūrą negali būti pagrindiniu vietos projekto tikslu ir vienintele investicija vietos projekte.</a:t>
            </a:r>
          </a:p>
          <a:p>
            <a:endParaRPr lang="en-US" sz="1650" dirty="0"/>
          </a:p>
        </p:txBody>
      </p:sp>
      <p:grpSp>
        <p:nvGrpSpPr>
          <p:cNvPr id="4" name="Grupė 3">
            <a:extLst>
              <a:ext uri="{FF2B5EF4-FFF2-40B4-BE49-F238E27FC236}">
                <a16:creationId xmlns:a16="http://schemas.microsoft.com/office/drawing/2014/main" id="{2DDD67BA-B23E-272C-0BF9-49F88F068EC6}"/>
              </a:ext>
            </a:extLst>
          </p:cNvPr>
          <p:cNvGrpSpPr/>
          <p:nvPr/>
        </p:nvGrpSpPr>
        <p:grpSpPr>
          <a:xfrm>
            <a:off x="5796136" y="1124744"/>
            <a:ext cx="3023790" cy="538932"/>
            <a:chOff x="1620307" y="5805191"/>
            <a:chExt cx="4321026" cy="770140"/>
          </a:xfrm>
        </p:grpSpPr>
        <p:pic>
          <p:nvPicPr>
            <p:cNvPr id="5" name="Picture 4">
              <a:extLst>
                <a:ext uri="{FF2B5EF4-FFF2-40B4-BE49-F238E27FC236}">
                  <a16:creationId xmlns:a16="http://schemas.microsoft.com/office/drawing/2014/main" id="{7DF0F878-5B51-C24C-912B-E321BB3C7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C978F56-9AA4-0A30-0013-2386D9D198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5D603DFA-073B-0B9B-12BA-626020846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C157D19E-AAA2-B7EB-BC81-E1D8EAFC17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424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ė 2">
            <a:extLst>
              <a:ext uri="{FF2B5EF4-FFF2-40B4-BE49-F238E27FC236}">
                <a16:creationId xmlns:a16="http://schemas.microsoft.com/office/drawing/2014/main" id="{DCE8438A-A147-C676-AE05-753C50155D42}"/>
              </a:ext>
            </a:extLst>
          </p:cNvPr>
          <p:cNvGrpSpPr/>
          <p:nvPr/>
        </p:nvGrpSpPr>
        <p:grpSpPr>
          <a:xfrm>
            <a:off x="3409707" y="5920666"/>
            <a:ext cx="3023790" cy="538932"/>
            <a:chOff x="1620307" y="5805191"/>
            <a:chExt cx="4321026" cy="770140"/>
          </a:xfrm>
        </p:grpSpPr>
        <p:pic>
          <p:nvPicPr>
            <p:cNvPr id="5" name="Picture 4">
              <a:extLst>
                <a:ext uri="{FF2B5EF4-FFF2-40B4-BE49-F238E27FC236}">
                  <a16:creationId xmlns:a16="http://schemas.microsoft.com/office/drawing/2014/main" id="{3B092907-9925-3200-4A3F-C2BF009C2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E9A6E40A-1F32-CE45-4DE2-6A1B7A268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9" name="Paveikslėlis 12">
              <a:extLst>
                <a:ext uri="{FF2B5EF4-FFF2-40B4-BE49-F238E27FC236}">
                  <a16:creationId xmlns:a16="http://schemas.microsoft.com/office/drawing/2014/main" id="{A15B4C2B-FCA0-81C3-7276-10B8152AF9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1">
              <a:extLst>
                <a:ext uri="{FF2B5EF4-FFF2-40B4-BE49-F238E27FC236}">
                  <a16:creationId xmlns:a16="http://schemas.microsoft.com/office/drawing/2014/main" id="{F3330A59-4C69-0E5C-7C0B-57E1D91D7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1" name="Lentelė 10">
            <a:extLst>
              <a:ext uri="{FF2B5EF4-FFF2-40B4-BE49-F238E27FC236}">
                <a16:creationId xmlns:a16="http://schemas.microsoft.com/office/drawing/2014/main" id="{F4FA3340-79FD-2DE4-5A2E-B57F9BC5C762}"/>
              </a:ext>
            </a:extLst>
          </p:cNvPr>
          <p:cNvGraphicFramePr>
            <a:graphicFrameLocks noGrp="1"/>
          </p:cNvGraphicFramePr>
          <p:nvPr>
            <p:extLst>
              <p:ext uri="{D42A27DB-BD31-4B8C-83A1-F6EECF244321}">
                <p14:modId xmlns:p14="http://schemas.microsoft.com/office/powerpoint/2010/main" val="1016048282"/>
              </p:ext>
            </p:extLst>
          </p:nvPr>
        </p:nvGraphicFramePr>
        <p:xfrm>
          <a:off x="64573" y="362003"/>
          <a:ext cx="7067491" cy="5238005"/>
        </p:xfrm>
        <a:graphic>
          <a:graphicData uri="http://schemas.openxmlformats.org/drawingml/2006/table">
            <a:tbl>
              <a:tblPr firstRow="1" bandRow="1">
                <a:tableStyleId>{5C22544A-7EE6-4342-B048-85BDC9FD1C3A}</a:tableStyleId>
              </a:tblPr>
              <a:tblGrid>
                <a:gridCol w="984814">
                  <a:extLst>
                    <a:ext uri="{9D8B030D-6E8A-4147-A177-3AD203B41FA5}">
                      <a16:colId xmlns:a16="http://schemas.microsoft.com/office/drawing/2014/main" val="20000"/>
                    </a:ext>
                  </a:extLst>
                </a:gridCol>
                <a:gridCol w="1158605">
                  <a:extLst>
                    <a:ext uri="{9D8B030D-6E8A-4147-A177-3AD203B41FA5}">
                      <a16:colId xmlns:a16="http://schemas.microsoft.com/office/drawing/2014/main" val="20001"/>
                    </a:ext>
                  </a:extLst>
                </a:gridCol>
                <a:gridCol w="1564116">
                  <a:extLst>
                    <a:ext uri="{9D8B030D-6E8A-4147-A177-3AD203B41FA5}">
                      <a16:colId xmlns:a16="http://schemas.microsoft.com/office/drawing/2014/main" val="20002"/>
                    </a:ext>
                  </a:extLst>
                </a:gridCol>
                <a:gridCol w="2143419">
                  <a:extLst>
                    <a:ext uri="{9D8B030D-6E8A-4147-A177-3AD203B41FA5}">
                      <a16:colId xmlns:a16="http://schemas.microsoft.com/office/drawing/2014/main" val="20003"/>
                    </a:ext>
                  </a:extLst>
                </a:gridCol>
                <a:gridCol w="1216537">
                  <a:extLst>
                    <a:ext uri="{9D8B030D-6E8A-4147-A177-3AD203B41FA5}">
                      <a16:colId xmlns:a16="http://schemas.microsoft.com/office/drawing/2014/main" val="20004"/>
                    </a:ext>
                  </a:extLst>
                </a:gridCol>
              </a:tblGrid>
              <a:tr h="1401619">
                <a:tc>
                  <a:txBody>
                    <a:bodyPr/>
                    <a:lstStyle/>
                    <a:p>
                      <a:r>
                        <a:rPr lang="lt-LT" sz="1400" dirty="0"/>
                        <a:t>Priemonė </a:t>
                      </a:r>
                    </a:p>
                  </a:txBody>
                  <a:tcPr marL="73563" marR="73563" marT="36782" marB="36782"/>
                </a:tc>
                <a:tc>
                  <a:txBody>
                    <a:bodyPr/>
                    <a:lstStyle/>
                    <a:p>
                      <a:r>
                        <a:rPr lang="lt-LT" sz="1400" dirty="0"/>
                        <a:t>Paramos lėšos iš viso </a:t>
                      </a:r>
                      <a:r>
                        <a:rPr lang="lt-LT" sz="1400" dirty="0" err="1"/>
                        <a:t>Eur</a:t>
                      </a:r>
                      <a:r>
                        <a:rPr lang="lt-LT" sz="1400" dirty="0"/>
                        <a:t>/ paramos intensyvumo </a:t>
                      </a:r>
                      <a:r>
                        <a:rPr lang="lt-LT" sz="1400" dirty="0" err="1"/>
                        <a:t>maks</a:t>
                      </a:r>
                      <a:r>
                        <a:rPr lang="lt-LT" sz="1400" dirty="0"/>
                        <a:t>. norma</a:t>
                      </a:r>
                    </a:p>
                  </a:txBody>
                  <a:tcPr marL="73563" marR="73563" marT="36782" marB="36782"/>
                </a:tc>
                <a:tc>
                  <a:txBody>
                    <a:bodyPr/>
                    <a:lstStyle/>
                    <a:p>
                      <a:r>
                        <a:rPr lang="lt-LT" sz="1400" dirty="0"/>
                        <a:t>Poreikiai </a:t>
                      </a:r>
                    </a:p>
                  </a:txBody>
                  <a:tcPr marL="73563" marR="73563" marT="36782" marB="36782"/>
                </a:tc>
                <a:tc>
                  <a:txBody>
                    <a:bodyPr/>
                    <a:lstStyle/>
                    <a:p>
                      <a:r>
                        <a:rPr lang="lt-LT" sz="1400" dirty="0"/>
                        <a:t>Programos ir nacionaliniai bendrieji rezultato ir produkto rodikliai</a:t>
                      </a:r>
                    </a:p>
                  </a:txBody>
                  <a:tcPr marL="73563" marR="73563" marT="36782" marB="36782"/>
                </a:tc>
                <a:tc>
                  <a:txBody>
                    <a:bodyPr/>
                    <a:lstStyle/>
                    <a:p>
                      <a:r>
                        <a:rPr lang="lt-LT" sz="1400" dirty="0"/>
                        <a:t>Teritoriniai individualūs rodikliai </a:t>
                      </a:r>
                    </a:p>
                  </a:txBody>
                  <a:tcPr marL="73563" marR="73563" marT="36782" marB="36782"/>
                </a:tc>
                <a:extLst>
                  <a:ext uri="{0D108BD9-81ED-4DB2-BD59-A6C34878D82A}">
                    <a16:rowId xmlns:a16="http://schemas.microsoft.com/office/drawing/2014/main" val="10000"/>
                  </a:ext>
                </a:extLst>
              </a:tr>
              <a:tr h="3836386">
                <a:tc>
                  <a:txBody>
                    <a:bodyPr/>
                    <a:lstStyle/>
                    <a:p>
                      <a:r>
                        <a:rPr lang="lt-LT" sz="1400" dirty="0"/>
                        <a:t>I. Palankių sąlygų </a:t>
                      </a:r>
                      <a:r>
                        <a:rPr lang="lt-LT" sz="1400" dirty="0" err="1"/>
                        <a:t>verslumui</a:t>
                      </a:r>
                      <a:r>
                        <a:rPr lang="lt-LT" sz="1400" dirty="0"/>
                        <a:t> skatinimas per viešųjų paslaugų plėtojimą </a:t>
                      </a:r>
                    </a:p>
                    <a:p>
                      <a:endParaRPr lang="lt-LT" sz="1400" dirty="0"/>
                    </a:p>
                    <a:p>
                      <a:endParaRPr lang="lt-LT" sz="1400" dirty="0"/>
                    </a:p>
                    <a:p>
                      <a:r>
                        <a:rPr lang="lt-LT" sz="1400" b="1" dirty="0"/>
                        <a:t>KVIETIMAI</a:t>
                      </a:r>
                      <a:r>
                        <a:rPr lang="lt-LT" sz="1400" dirty="0"/>
                        <a:t> 2024 – 1 VP </a:t>
                      </a:r>
                    </a:p>
                    <a:p>
                      <a:r>
                        <a:rPr lang="lt-LT" sz="1400" b="1" dirty="0"/>
                        <a:t>(37 000) </a:t>
                      </a:r>
                      <a:r>
                        <a:rPr lang="lt-LT" sz="1400" dirty="0"/>
                        <a:t>2025 –2 VP 2026 –1 VP 2027 –2VP</a:t>
                      </a:r>
                    </a:p>
                  </a:txBody>
                  <a:tcPr marL="73563" marR="73563" marT="36782" marB="36782"/>
                </a:tc>
                <a:tc>
                  <a:txBody>
                    <a:bodyPr/>
                    <a:lstStyle/>
                    <a:p>
                      <a:r>
                        <a:rPr lang="lt-LT" sz="1400" b="1" dirty="0"/>
                        <a:t>222000</a:t>
                      </a:r>
                      <a:r>
                        <a:rPr lang="lt-LT" sz="1400" dirty="0"/>
                        <a:t>/ </a:t>
                      </a:r>
                      <a:r>
                        <a:rPr lang="lt-LT" sz="1400" dirty="0" err="1"/>
                        <a:t>maks</a:t>
                      </a:r>
                      <a:r>
                        <a:rPr lang="lt-LT" sz="1400" dirty="0"/>
                        <a:t>. projektui </a:t>
                      </a:r>
                      <a:r>
                        <a:rPr lang="lt-LT" sz="1400" b="1" dirty="0"/>
                        <a:t>37000</a:t>
                      </a:r>
                      <a:r>
                        <a:rPr lang="lt-LT" sz="1400" dirty="0"/>
                        <a:t>/ </a:t>
                      </a:r>
                    </a:p>
                    <a:p>
                      <a:r>
                        <a:rPr lang="lt-LT" sz="1400" b="1" dirty="0"/>
                        <a:t>95</a:t>
                      </a:r>
                      <a:r>
                        <a:rPr lang="lt-LT" sz="1400" dirty="0"/>
                        <a:t> proc. </a:t>
                      </a:r>
                    </a:p>
                  </a:txBody>
                  <a:tcPr marL="73563" marR="73563" marT="36782" marB="36782"/>
                </a:tc>
                <a:tc>
                  <a:txBody>
                    <a:bodyPr/>
                    <a:lstStyle/>
                    <a:p>
                      <a:r>
                        <a:rPr lang="lt-LT" sz="1400" b="1" dirty="0"/>
                        <a:t>h2</a:t>
                      </a:r>
                      <a:r>
                        <a:rPr lang="lt-LT" sz="1400" dirty="0"/>
                        <a:t> (užimtumas ir soc. </a:t>
                      </a:r>
                      <a:r>
                        <a:rPr lang="lt-LT" sz="1400" dirty="0" err="1"/>
                        <a:t>įtrauktis</a:t>
                      </a:r>
                      <a:r>
                        <a:rPr lang="lt-LT" sz="1400" dirty="0"/>
                        <a:t>)/ </a:t>
                      </a:r>
                    </a:p>
                    <a:p>
                      <a:r>
                        <a:rPr lang="lt-LT" sz="1400" b="1" dirty="0"/>
                        <a:t>h4</a:t>
                      </a:r>
                      <a:r>
                        <a:rPr lang="lt-LT" sz="1400" dirty="0"/>
                        <a:t> (modernizuoti vietoves)/ </a:t>
                      </a:r>
                    </a:p>
                    <a:p>
                      <a:r>
                        <a:rPr lang="lt-LT" sz="1400" b="1" dirty="0"/>
                        <a:t>p1</a:t>
                      </a:r>
                      <a:r>
                        <a:rPr lang="lt-LT" sz="1400" dirty="0"/>
                        <a:t> (gerinti sąlygas atokiose teritorijose)</a:t>
                      </a:r>
                    </a:p>
                  </a:txBody>
                  <a:tcPr marL="73563" marR="73563" marT="36782" marB="367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R.41</a:t>
                      </a:r>
                      <a:r>
                        <a:rPr lang="lt-LT" sz="1400" dirty="0"/>
                        <a:t> (Europos tinklų kūrimas. Kaimo gyventojų, kuriems sudarytos palankesnės sąlygos naudotis paslaugomis ir infrastruktūra) – </a:t>
                      </a:r>
                      <a:r>
                        <a:rPr lang="lt-LT" sz="1400" b="1" dirty="0"/>
                        <a:t>600</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R.42</a:t>
                      </a:r>
                      <a:r>
                        <a:rPr lang="lt-LT" sz="1400" dirty="0"/>
                        <a:t> (Socialinės </a:t>
                      </a:r>
                      <a:r>
                        <a:rPr lang="lt-LT" sz="1400" dirty="0" err="1"/>
                        <a:t>įtraukties</a:t>
                      </a:r>
                      <a:r>
                        <a:rPr lang="lt-LT" sz="1400" dirty="0"/>
                        <a:t> skatinimas. Asmenų, kuriems taikomi remiami socialinės </a:t>
                      </a:r>
                      <a:r>
                        <a:rPr lang="lt-LT" sz="1400" dirty="0" err="1"/>
                        <a:t>įtraukties</a:t>
                      </a:r>
                      <a:r>
                        <a:rPr lang="lt-LT" sz="1400" dirty="0"/>
                        <a:t> projektai, skaičius) – </a:t>
                      </a:r>
                      <a:r>
                        <a:rPr lang="lt-LT" sz="1400" b="1" dirty="0"/>
                        <a:t>60</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N-P.1</a:t>
                      </a:r>
                      <a:r>
                        <a:rPr lang="lt-LT" sz="1400" dirty="0"/>
                        <a:t> (VVG </a:t>
                      </a:r>
                      <a:r>
                        <a:rPr lang="lt-LT" sz="1400" dirty="0" err="1"/>
                        <a:t>ter.sen</a:t>
                      </a:r>
                      <a:r>
                        <a:rPr lang="lt-LT" sz="1400" dirty="0"/>
                        <a:t>., kuriose </a:t>
                      </a:r>
                      <a:r>
                        <a:rPr lang="lt-LT" sz="1400" dirty="0" err="1"/>
                        <a:t>įgyv</a:t>
                      </a:r>
                      <a:r>
                        <a:rPr lang="lt-LT" sz="1400" dirty="0"/>
                        <a:t>.</a:t>
                      </a:r>
                      <a:r>
                        <a:rPr lang="lt-LT" sz="1400" baseline="0" dirty="0"/>
                        <a:t> </a:t>
                      </a:r>
                      <a:r>
                        <a:rPr lang="lt-LT" sz="1400" dirty="0"/>
                        <a:t>VP) – </a:t>
                      </a:r>
                      <a:r>
                        <a:rPr lang="lt-LT" sz="1400" b="1" dirty="0"/>
                        <a:t>6</a:t>
                      </a:r>
                      <a:r>
                        <a:rPr lang="lt-LT"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N-P.4</a:t>
                      </a:r>
                      <a:r>
                        <a:rPr lang="lt-LT" sz="1400" dirty="0"/>
                        <a:t> (VVG </a:t>
                      </a:r>
                      <a:r>
                        <a:rPr lang="lt-LT" sz="1400" dirty="0" err="1"/>
                        <a:t>ter.gyv</a:t>
                      </a:r>
                      <a:r>
                        <a:rPr lang="lt-LT" sz="1400" dirty="0"/>
                        <a:t>. </a:t>
                      </a:r>
                      <a:r>
                        <a:rPr lang="lt-LT" sz="1400" dirty="0" err="1"/>
                        <a:t>viet</a:t>
                      </a:r>
                      <a:r>
                        <a:rPr lang="lt-LT" sz="1400" dirty="0"/>
                        <a:t>., kuriose  </a:t>
                      </a:r>
                      <a:r>
                        <a:rPr lang="lt-LT" sz="1400" dirty="0" err="1"/>
                        <a:t>įgyv</a:t>
                      </a:r>
                      <a:r>
                        <a:rPr lang="lt-LT" sz="1400" dirty="0"/>
                        <a:t>.</a:t>
                      </a:r>
                      <a:r>
                        <a:rPr lang="lt-LT" sz="1400" baseline="0" dirty="0"/>
                        <a:t> </a:t>
                      </a:r>
                      <a:r>
                        <a:rPr lang="lt-LT" sz="1400" dirty="0"/>
                        <a:t>VP) – </a:t>
                      </a:r>
                      <a:r>
                        <a:rPr lang="lt-LT" sz="1400" b="1" dirty="0"/>
                        <a:t>6 </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L.700</a:t>
                      </a:r>
                      <a:r>
                        <a:rPr lang="lt-LT" sz="1400" dirty="0"/>
                        <a:t> (VP skaičius) - </a:t>
                      </a:r>
                      <a:r>
                        <a:rPr lang="lt-LT" sz="1400" b="1" dirty="0"/>
                        <a:t>6</a:t>
                      </a:r>
                      <a:r>
                        <a:rPr lang="lt-LT" sz="1400" dirty="0"/>
                        <a:t> </a:t>
                      </a:r>
                    </a:p>
                    <a:p>
                      <a:endParaRPr lang="lt-LT" sz="1400" dirty="0"/>
                    </a:p>
                  </a:txBody>
                  <a:tcPr marL="73563" marR="73563" marT="36782" marB="367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ROKI-P.1 </a:t>
                      </a:r>
                      <a:r>
                        <a:rPr lang="lt-LT" sz="1400" dirty="0"/>
                        <a:t>(atokios teritorijos) </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 –3</a:t>
                      </a:r>
                      <a:r>
                        <a:rPr lang="lt-LT" sz="14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a:t>ROKI-R.3 </a:t>
                      </a:r>
                      <a:r>
                        <a:rPr lang="lt-LT" sz="1400" dirty="0"/>
                        <a:t>NVO pradedančios)</a:t>
                      </a:r>
                    </a:p>
                    <a:p>
                      <a:pPr marL="0" marR="0" indent="0" algn="l" defTabSz="914400" rtl="0" eaLnBrk="1" fontAlgn="auto" latinLnBrk="0" hangingPunct="1">
                        <a:lnSpc>
                          <a:spcPct val="100000"/>
                        </a:lnSpc>
                        <a:spcBef>
                          <a:spcPts val="0"/>
                        </a:spcBef>
                        <a:spcAft>
                          <a:spcPts val="0"/>
                        </a:spcAft>
                        <a:buClrTx/>
                        <a:buSzTx/>
                        <a:buFontTx/>
                        <a:buNone/>
                        <a:tabLst/>
                        <a:defRPr/>
                      </a:pPr>
                      <a:r>
                        <a:rPr lang="lt-LT" sz="1400" b="1" baseline="0" dirty="0"/>
                        <a:t> </a:t>
                      </a:r>
                      <a:r>
                        <a:rPr lang="lt-LT" sz="1400" b="1" dirty="0"/>
                        <a:t>–3</a:t>
                      </a:r>
                      <a:endParaRPr lang="lt-LT" sz="1400" dirty="0"/>
                    </a:p>
                  </a:txBody>
                  <a:tcPr marL="73563" marR="73563" marT="36782" marB="36782"/>
                </a:tc>
                <a:extLst>
                  <a:ext uri="{0D108BD9-81ED-4DB2-BD59-A6C34878D82A}">
                    <a16:rowId xmlns:a16="http://schemas.microsoft.com/office/drawing/2014/main" val="10001"/>
                  </a:ext>
                </a:extLst>
              </a:tr>
            </a:tbl>
          </a:graphicData>
        </a:graphic>
      </p:graphicFrame>
      <p:sp>
        <p:nvSpPr>
          <p:cNvPr id="2" name="Ovalas 1">
            <a:extLst>
              <a:ext uri="{FF2B5EF4-FFF2-40B4-BE49-F238E27FC236}">
                <a16:creationId xmlns:a16="http://schemas.microsoft.com/office/drawing/2014/main" id="{90566042-4631-F1CB-AC59-AB72B6CC209F}"/>
              </a:ext>
            </a:extLst>
          </p:cNvPr>
          <p:cNvSpPr/>
          <p:nvPr/>
        </p:nvSpPr>
        <p:spPr>
          <a:xfrm>
            <a:off x="6660232" y="0"/>
            <a:ext cx="2376264" cy="68473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as 13">
            <a:extLst>
              <a:ext uri="{FF2B5EF4-FFF2-40B4-BE49-F238E27FC236}">
                <a16:creationId xmlns:a16="http://schemas.microsoft.com/office/drawing/2014/main" id="{76FFC57B-A5A1-FD01-3944-22A2FBC9D24A}"/>
              </a:ext>
            </a:extLst>
          </p:cNvPr>
          <p:cNvSpPr/>
          <p:nvPr/>
        </p:nvSpPr>
        <p:spPr>
          <a:xfrm>
            <a:off x="20786" y="3284983"/>
            <a:ext cx="1166838" cy="248838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ED86947-6ECF-FD9F-C679-614CF553FC25}"/>
              </a:ext>
            </a:extLst>
          </p:cNvPr>
          <p:cNvSpPr txBox="1"/>
          <p:nvPr/>
        </p:nvSpPr>
        <p:spPr>
          <a:xfrm>
            <a:off x="6854868" y="991738"/>
            <a:ext cx="1839138" cy="5016758"/>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a:t>Spec. sąlygos VP:</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600" dirty="0"/>
              <a:t>gyventojų, kuriems sudarytos palankesnės sąlygos naudotis paslaugomis ir infrastruktūra) – </a:t>
            </a:r>
            <a:r>
              <a:rPr lang="lt-LT" sz="1600" b="1" dirty="0"/>
              <a:t>100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600" dirty="0"/>
              <a:t>Asmenų, kuriems taikomi remiami socialinės </a:t>
            </a:r>
            <a:r>
              <a:rPr lang="lt-LT" sz="1600" dirty="0" err="1"/>
              <a:t>įtraukties</a:t>
            </a:r>
            <a:r>
              <a:rPr lang="lt-LT" sz="1600" dirty="0"/>
              <a:t> projektai, skaičius) – </a:t>
            </a:r>
            <a:r>
              <a:rPr lang="lt-LT" sz="1600" b="1" dirty="0"/>
              <a:t>10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600" dirty="0"/>
              <a:t>klimato kaitos švelninimas ar tvari energetika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600" dirty="0"/>
              <a:t>GAIRĖS</a:t>
            </a:r>
          </a:p>
        </p:txBody>
      </p:sp>
    </p:spTree>
    <p:extLst>
      <p:ext uri="{BB962C8B-B14F-4D97-AF65-F5344CB8AC3E}">
        <p14:creationId xmlns:p14="http://schemas.microsoft.com/office/powerpoint/2010/main" val="27148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a:extLst>
              <a:ext uri="{FF2B5EF4-FFF2-40B4-BE49-F238E27FC236}">
                <a16:creationId xmlns:a16="http://schemas.microsoft.com/office/drawing/2014/main" id="{0E2A6D31-46A6-F8C2-B598-C1CDC2313CDE}"/>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B1F1425F-49C1-F3D2-14F7-E394AB69B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ABCD02-9FD7-F805-A29C-B4742E9F0F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4DB8B674-780A-18F8-EBA0-12C574A90C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091041A4-3A2F-1A3F-3975-3B341C38F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aveikslėlis 8">
            <a:extLst>
              <a:ext uri="{FF2B5EF4-FFF2-40B4-BE49-F238E27FC236}">
                <a16:creationId xmlns:a16="http://schemas.microsoft.com/office/drawing/2014/main" id="{29ECF709-8582-9B96-C8DC-6DEF55CEFEC9}"/>
              </a:ext>
            </a:extLst>
          </p:cNvPr>
          <p:cNvPicPr>
            <a:picLocks noChangeAspect="1"/>
          </p:cNvPicPr>
          <p:nvPr/>
        </p:nvPicPr>
        <p:blipFill>
          <a:blip r:embed="rId6"/>
          <a:stretch>
            <a:fillRect/>
          </a:stretch>
        </p:blipFill>
        <p:spPr>
          <a:xfrm>
            <a:off x="0" y="857250"/>
            <a:ext cx="9144000" cy="5143500"/>
          </a:xfrm>
          <a:prstGeom prst="rect">
            <a:avLst/>
          </a:prstGeom>
        </p:spPr>
      </p:pic>
    </p:spTree>
    <p:extLst>
      <p:ext uri="{BB962C8B-B14F-4D97-AF65-F5344CB8AC3E}">
        <p14:creationId xmlns:p14="http://schemas.microsoft.com/office/powerpoint/2010/main" val="356056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t>Rokiškio kaimo strategija 2023-2029</a:t>
            </a:r>
          </a:p>
        </p:txBody>
      </p:sp>
      <p:sp>
        <p:nvSpPr>
          <p:cNvPr id="3" name="Turinio vietos rezervavimo ženklas 2"/>
          <p:cNvSpPr>
            <a:spLocks noGrp="1"/>
          </p:cNvSpPr>
          <p:nvPr>
            <p:ph idx="1"/>
          </p:nvPr>
        </p:nvSpPr>
        <p:spPr/>
        <p:txBody>
          <a:bodyPr>
            <a:normAutofit lnSpcReduction="10000"/>
          </a:bodyPr>
          <a:lstStyle/>
          <a:p>
            <a:r>
              <a:rPr lang="lt-LT" dirty="0"/>
              <a:t>Strategijos </a:t>
            </a:r>
            <a:r>
              <a:rPr lang="lt-LT" b="1" dirty="0"/>
              <a:t>tema</a:t>
            </a:r>
            <a:r>
              <a:rPr lang="lt-LT" dirty="0"/>
              <a:t>: „Verslumo galimybių auginimas“ </a:t>
            </a:r>
          </a:p>
          <a:p>
            <a:r>
              <a:rPr lang="lt-LT" b="1" dirty="0"/>
              <a:t>Vizija</a:t>
            </a:r>
            <a:r>
              <a:rPr lang="lt-LT" dirty="0"/>
              <a:t> Per gyvybingus, darbo vietas kuriančius verslus bei viešųjų paslaugų ir socialinių verslų kūrimą ir plėtrą sustiprintas VVG teritorijos žmonių pasitenkinimas gyvenamąja aplinka.</a:t>
            </a:r>
          </a:p>
          <a:p>
            <a:r>
              <a:rPr lang="lt-LT" b="1" dirty="0"/>
              <a:t>Tikslas</a:t>
            </a:r>
            <a:r>
              <a:rPr lang="lt-LT" dirty="0"/>
              <a:t> Sustiprinti kaimo teritorijos gyvybingumą per verslumo galimybių auginimą</a:t>
            </a:r>
          </a:p>
          <a:p>
            <a:endParaRPr lang="lt-LT" dirty="0"/>
          </a:p>
        </p:txBody>
      </p:sp>
      <p:grpSp>
        <p:nvGrpSpPr>
          <p:cNvPr id="4" name="Grupė 3">
            <a:extLst>
              <a:ext uri="{FF2B5EF4-FFF2-40B4-BE49-F238E27FC236}">
                <a16:creationId xmlns:a16="http://schemas.microsoft.com/office/drawing/2014/main" id="{69CC8868-3BE0-107E-8233-BBD828E72E75}"/>
              </a:ext>
            </a:extLst>
          </p:cNvPr>
          <p:cNvGrpSpPr/>
          <p:nvPr/>
        </p:nvGrpSpPr>
        <p:grpSpPr>
          <a:xfrm>
            <a:off x="3060105" y="6126163"/>
            <a:ext cx="3023790" cy="538932"/>
            <a:chOff x="1620307" y="5805191"/>
            <a:chExt cx="4321026" cy="770140"/>
          </a:xfrm>
        </p:grpSpPr>
        <p:pic>
          <p:nvPicPr>
            <p:cNvPr id="5" name="Picture 4">
              <a:extLst>
                <a:ext uri="{FF2B5EF4-FFF2-40B4-BE49-F238E27FC236}">
                  <a16:creationId xmlns:a16="http://schemas.microsoft.com/office/drawing/2014/main" id="{116DC150-6FCD-E498-39E8-FA404E3B6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ADE1384F-6715-98F0-0845-593680DE62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59F7BCEB-4DAC-CAD4-230F-82FAC37051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FFEDDED4-5E0B-24D4-92D1-3E15C8DD11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323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404664"/>
            <a:ext cx="8373616" cy="360040"/>
          </a:xfrm>
        </p:spPr>
        <p:txBody>
          <a:bodyPr>
            <a:noAutofit/>
          </a:bodyPr>
          <a:lstStyle/>
          <a:p>
            <a:r>
              <a:rPr lang="nn-NO" sz="2400" b="1" i="0" dirty="0">
                <a:solidFill>
                  <a:srgbClr val="333333"/>
                </a:solidFill>
                <a:effectLst/>
                <a:latin typeface="Times New Roman" panose="02020603050405020304" pitchFamily="18" charset="0"/>
              </a:rPr>
              <a:t>2024 m. rugsėjo 2 d. 00 val. iki 2024 m. spalio 31 d. 24 val.</a:t>
            </a:r>
            <a:endParaRPr lang="lt-LT" sz="2400" dirty="0"/>
          </a:p>
        </p:txBody>
      </p:sp>
      <p:sp>
        <p:nvSpPr>
          <p:cNvPr id="6" name="TextBox 5">
            <a:extLst>
              <a:ext uri="{FF2B5EF4-FFF2-40B4-BE49-F238E27FC236}">
                <a16:creationId xmlns:a16="http://schemas.microsoft.com/office/drawing/2014/main" id="{9C8219E3-83C4-9F4E-9851-FD6D4C5BDB11}"/>
              </a:ext>
            </a:extLst>
          </p:cNvPr>
          <p:cNvSpPr txBox="1"/>
          <p:nvPr/>
        </p:nvSpPr>
        <p:spPr>
          <a:xfrm>
            <a:off x="611560" y="980728"/>
            <a:ext cx="7920880" cy="4708981"/>
          </a:xfrm>
          <a:prstGeom prst="rect">
            <a:avLst/>
          </a:prstGeom>
          <a:noFill/>
        </p:spPr>
        <p:txBody>
          <a:bodyPr wrap="square">
            <a:spAutoFit/>
          </a:bodyPr>
          <a:lstStyle/>
          <a:p>
            <a:r>
              <a:rPr lang="lt-LT" sz="2400" dirty="0">
                <a:effectLst/>
                <a:latin typeface="Times New Roman" panose="02020603050405020304" pitchFamily="18" charset="0"/>
                <a:ea typeface="Calibri" panose="020F0502020204030204" pitchFamily="34" charset="0"/>
              </a:rPr>
              <a:t>Palankių sąlygų verslumui skatinimas per viešųjų paslaugų plėtojimą“ (ROKI-LEADER-20VVG-08-01)</a:t>
            </a:r>
            <a:endParaRPr lang="lt-LT" dirty="0">
              <a:latin typeface="Times New Roman" panose="02020603050405020304" pitchFamily="18" charset="0"/>
              <a:ea typeface="Calibri" panose="020F0502020204030204" pitchFamily="34" charset="0"/>
            </a:endParaRPr>
          </a:p>
          <a:p>
            <a:endParaRPr lang="lt-LT" sz="1800" dirty="0">
              <a:effectLst/>
              <a:latin typeface="Times New Roman" panose="02020603050405020304" pitchFamily="18" charset="0"/>
              <a:ea typeface="Calibri" panose="020F0502020204030204" pitchFamily="34" charset="0"/>
            </a:endParaRPr>
          </a:p>
          <a:p>
            <a:r>
              <a:rPr lang="lt-LT" sz="1800" dirty="0">
                <a:effectLst/>
                <a:latin typeface="Times New Roman" panose="02020603050405020304" pitchFamily="18" charset="0"/>
                <a:ea typeface="Calibri" panose="020F0502020204030204" pitchFamily="34" charset="0"/>
              </a:rPr>
              <a:t>RŪŠIS </a:t>
            </a:r>
            <a:r>
              <a:rPr lang="lt-LT" dirty="0">
                <a:latin typeface="Times New Roman" panose="02020603050405020304" pitchFamily="18" charset="0"/>
                <a:ea typeface="Calibri" panose="020F0502020204030204" pitchFamily="34" charset="0"/>
              </a:rPr>
              <a:t>v</a:t>
            </a:r>
            <a:r>
              <a:rPr lang="lt-LT" sz="1800" dirty="0">
                <a:effectLst/>
                <a:latin typeface="Times New Roman" panose="02020603050405020304" pitchFamily="18" charset="0"/>
                <a:ea typeface="Calibri" panose="020F0502020204030204" pitchFamily="34" charset="0"/>
              </a:rPr>
              <a:t>iešųjų paslaugų prieinamumo didinimas (ne pelno).</a:t>
            </a:r>
          </a:p>
          <a:p>
            <a:r>
              <a:rPr lang="lt-LT" dirty="0">
                <a:latin typeface="Times New Roman" panose="02020603050405020304" pitchFamily="18" charset="0"/>
                <a:ea typeface="Calibri" panose="020F0502020204030204" pitchFamily="34" charset="0"/>
              </a:rPr>
              <a:t>TINKAMI PAREIŠKĖJAI n</a:t>
            </a:r>
            <a:r>
              <a:rPr lang="lt-LT" sz="1800" dirty="0">
                <a:effectLst/>
                <a:latin typeface="Times New Roman" panose="02020603050405020304" pitchFamily="18" charset="0"/>
                <a:ea typeface="Calibri" panose="020F0502020204030204" pitchFamily="34" charset="0"/>
              </a:rPr>
              <a:t>evyriausybinės organizacijos (įskaitant bendruomenines organizacijas).</a:t>
            </a:r>
          </a:p>
          <a:p>
            <a:endParaRPr lang="lt-LT" sz="1800" dirty="0">
              <a:effectLst/>
              <a:latin typeface="Times New Roman" panose="02020603050405020304" pitchFamily="18" charset="0"/>
              <a:ea typeface="Calibri" panose="020F0502020204030204" pitchFamily="34" charset="0"/>
            </a:endParaRPr>
          </a:p>
          <a:p>
            <a:r>
              <a:rPr lang="lt-LT" dirty="0">
                <a:latin typeface="Times New Roman" panose="02020603050405020304" pitchFamily="18" charset="0"/>
                <a:ea typeface="Calibri" panose="020F0502020204030204" pitchFamily="34" charset="0"/>
              </a:rPr>
              <a:t>SPECIALIOSIOS SĄLYGOS. Priemonės tikslas - formuoti palankią verslumui aplinką per NVO plėtojamas viešąsias paslaugas. Paslaugos turi būti susiję su vietos gyventojų verslumo gebėjimų, galimybių didinimu ir aplinkos gerinimu</a:t>
            </a:r>
            <a:r>
              <a:rPr lang="lt-LT" dirty="0">
                <a:highlight>
                  <a:srgbClr val="FFFF00"/>
                </a:highlight>
                <a:latin typeface="Times New Roman" panose="02020603050405020304" pitchFamily="18" charset="0"/>
                <a:ea typeface="Calibri" panose="020F0502020204030204" pitchFamily="34" charset="0"/>
              </a:rPr>
              <a:t>. Priemone skatinama įsitraukti į darbo rinką, nes siekiama padėti spręsti darbingo amžiaus žmonių problemas teikiant paslaugas jiems ir jų šeimos nariams, skatinti įsitraukti bedarbius, remtinas amžiaus grupes </a:t>
            </a:r>
            <a:r>
              <a:rPr lang="lt-LT" dirty="0">
                <a:latin typeface="Times New Roman" panose="02020603050405020304" pitchFamily="18" charset="0"/>
                <a:ea typeface="Calibri" panose="020F0502020204030204" pitchFamily="34" charset="0"/>
              </a:rPr>
              <a:t>(jaunimą (nuo 14 iki 29 m.) </a:t>
            </a:r>
            <a:r>
              <a:rPr lang="lt-LT" dirty="0">
                <a:highlight>
                  <a:srgbClr val="FFFF00"/>
                </a:highlight>
                <a:latin typeface="Times New Roman" panose="02020603050405020304" pitchFamily="18" charset="0"/>
                <a:ea typeface="Calibri" panose="020F0502020204030204" pitchFamily="34" charset="0"/>
              </a:rPr>
              <a:t>ir pagyvenusius </a:t>
            </a:r>
            <a:r>
              <a:rPr lang="lt-LT" dirty="0">
                <a:latin typeface="Times New Roman" panose="02020603050405020304" pitchFamily="18" charset="0"/>
                <a:ea typeface="Calibri" panose="020F0502020204030204" pitchFamily="34" charset="0"/>
              </a:rPr>
              <a:t>(nuo 50 iki 65 m.), </a:t>
            </a:r>
            <a:r>
              <a:rPr lang="lt-LT" dirty="0">
                <a:highlight>
                  <a:srgbClr val="FFFF00"/>
                </a:highlight>
                <a:latin typeface="Times New Roman" panose="02020603050405020304" pitchFamily="18" charset="0"/>
                <a:ea typeface="Calibri" panose="020F0502020204030204" pitchFamily="34" charset="0"/>
              </a:rPr>
              <a:t>spręsti pavėžėjimą, kurti paslaugų centrus ir kt. </a:t>
            </a:r>
          </a:p>
          <a:p>
            <a:endParaRPr lang="lt-LT" dirty="0">
              <a:latin typeface="Times New Roman" panose="02020603050405020304" pitchFamily="18" charset="0"/>
              <a:ea typeface="Calibri" panose="020F0502020204030204" pitchFamily="34" charset="0"/>
            </a:endParaRPr>
          </a:p>
          <a:p>
            <a:r>
              <a:rPr lang="lt-LT" dirty="0">
                <a:latin typeface="Times New Roman" panose="02020603050405020304" pitchFamily="18" charset="0"/>
                <a:ea typeface="Calibri" panose="020F0502020204030204" pitchFamily="34" charset="0"/>
              </a:rPr>
              <a:t>Projektai turi atsiliepti </a:t>
            </a:r>
            <a:r>
              <a:rPr lang="lt-LT" dirty="0">
                <a:highlight>
                  <a:srgbClr val="00FFFF"/>
                </a:highlight>
                <a:latin typeface="Times New Roman" panose="02020603050405020304" pitchFamily="18" charset="0"/>
                <a:ea typeface="Calibri" panose="020F0502020204030204" pitchFamily="34" charset="0"/>
              </a:rPr>
              <a:t>į klimato kaitos švelninimo ar tvarios energetikos </a:t>
            </a:r>
            <a:r>
              <a:rPr lang="lt-LT" dirty="0">
                <a:latin typeface="Times New Roman" panose="02020603050405020304" pitchFamily="18" charset="0"/>
                <a:ea typeface="Calibri" panose="020F0502020204030204" pitchFamily="34" charset="0"/>
              </a:rPr>
              <a:t>poreikį. </a:t>
            </a:r>
          </a:p>
        </p:txBody>
      </p:sp>
      <p:grpSp>
        <p:nvGrpSpPr>
          <p:cNvPr id="3" name="Grupė 2">
            <a:extLst>
              <a:ext uri="{FF2B5EF4-FFF2-40B4-BE49-F238E27FC236}">
                <a16:creationId xmlns:a16="http://schemas.microsoft.com/office/drawing/2014/main" id="{533A8F38-16AD-761E-AC3D-23578B9AB8B5}"/>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54CC79EB-98AA-3936-6051-9489553DF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A8FCC7EF-F31F-45EB-92A0-A1FCF8E422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84A1F1CD-7A0A-6530-32AB-E86624F670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CA4F28F1-360A-83F2-35A9-D8F6AF9929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978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001CA42-D23C-728E-8B86-2ACD4B51EAD7}"/>
              </a:ext>
            </a:extLst>
          </p:cNvPr>
          <p:cNvSpPr>
            <a:spLocks noGrp="1"/>
          </p:cNvSpPr>
          <p:nvPr>
            <p:ph type="title"/>
          </p:nvPr>
        </p:nvSpPr>
        <p:spPr/>
        <p:txBody>
          <a:bodyPr/>
          <a:lstStyle/>
          <a:p>
            <a:r>
              <a:rPr lang="lt-LT" dirty="0"/>
              <a:t>Specialiosios gairės</a:t>
            </a:r>
            <a:endParaRPr lang="en-US" dirty="0"/>
          </a:p>
        </p:txBody>
      </p:sp>
      <p:sp>
        <p:nvSpPr>
          <p:cNvPr id="3" name="Turinio vietos rezervavimo ženklas 2">
            <a:extLst>
              <a:ext uri="{FF2B5EF4-FFF2-40B4-BE49-F238E27FC236}">
                <a16:creationId xmlns:a16="http://schemas.microsoft.com/office/drawing/2014/main" id="{20D00090-CCFD-5F1A-E2F1-99C5C7059E1D}"/>
              </a:ext>
            </a:extLst>
          </p:cNvPr>
          <p:cNvSpPr>
            <a:spLocks noGrp="1"/>
          </p:cNvSpPr>
          <p:nvPr>
            <p:ph idx="1"/>
          </p:nvPr>
        </p:nvSpPr>
        <p:spPr/>
        <p:txBody>
          <a:bodyPr>
            <a:normAutofit fontScale="92500" lnSpcReduction="20000"/>
          </a:bodyPr>
          <a:lstStyle/>
          <a:p>
            <a:r>
              <a:rPr lang="lt-LT" dirty="0"/>
              <a:t>Gairės	Socialinio ir bendruomeninio verslo vykdymo bei viešųjų paslaugų perdavimo pagal Lietuvos  žemės ūkio ir kaimo plėtros 2023–2027 metų strateginio plano intervencines priemones gairės, patvirtintos Lietuvos Respublikos </a:t>
            </a:r>
            <a:r>
              <a:rPr lang="lt-LT" dirty="0">
                <a:highlight>
                  <a:srgbClr val="FFFF00"/>
                </a:highlight>
              </a:rPr>
              <a:t>žemės ūkio ministro 2023 m. lapkričio 13 d. įsakymu Nr. 3D-736 „Dėl Socialinio ir bendruomeninio verslo vykdymo bei viešųjų paslaugų perdavimo </a:t>
            </a:r>
            <a:r>
              <a:rPr lang="lt-LT" dirty="0"/>
              <a:t>pagal Lietuvos žemės ūkio ir kaimo plėtros 2023–2027 metų strateginio plano intervencines priemones </a:t>
            </a:r>
            <a:r>
              <a:rPr lang="lt-LT" dirty="0">
                <a:highlight>
                  <a:srgbClr val="FFFF00"/>
                </a:highlight>
              </a:rPr>
              <a:t>gairių</a:t>
            </a:r>
            <a:r>
              <a:rPr lang="lt-LT" dirty="0"/>
              <a:t> patvirtinimo“.</a:t>
            </a:r>
            <a:endParaRPr lang="en-US" dirty="0"/>
          </a:p>
        </p:txBody>
      </p:sp>
    </p:spTree>
    <p:extLst>
      <p:ext uri="{BB962C8B-B14F-4D97-AF65-F5344CB8AC3E}">
        <p14:creationId xmlns:p14="http://schemas.microsoft.com/office/powerpoint/2010/main" val="330258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0BD084-79F2-0936-63E1-E785F5AB54B4}"/>
              </a:ext>
            </a:extLst>
          </p:cNvPr>
          <p:cNvSpPr>
            <a:spLocks noGrp="1"/>
          </p:cNvSpPr>
          <p:nvPr>
            <p:ph type="title"/>
          </p:nvPr>
        </p:nvSpPr>
        <p:spPr/>
        <p:txBody>
          <a:bodyPr/>
          <a:lstStyle/>
          <a:p>
            <a:r>
              <a:rPr lang="lt-LT" dirty="0"/>
              <a:t>Iš Gairių</a:t>
            </a:r>
            <a:endParaRPr lang="en-US" dirty="0"/>
          </a:p>
        </p:txBody>
      </p:sp>
      <p:sp>
        <p:nvSpPr>
          <p:cNvPr id="3" name="Turinio vietos rezervavimo ženklas 2">
            <a:extLst>
              <a:ext uri="{FF2B5EF4-FFF2-40B4-BE49-F238E27FC236}">
                <a16:creationId xmlns:a16="http://schemas.microsoft.com/office/drawing/2014/main" id="{05400DC2-5074-6B2C-BDA2-7E1AB8C56F8F}"/>
              </a:ext>
            </a:extLst>
          </p:cNvPr>
          <p:cNvSpPr>
            <a:spLocks noGrp="1"/>
          </p:cNvSpPr>
          <p:nvPr>
            <p:ph idx="1"/>
          </p:nvPr>
        </p:nvSpPr>
        <p:spPr/>
        <p:txBody>
          <a:bodyPr>
            <a:normAutofit/>
          </a:bodyPr>
          <a:lstStyle/>
          <a:p>
            <a:pPr>
              <a:spcBef>
                <a:spcPts val="600"/>
              </a:spcBef>
            </a:pPr>
            <a:r>
              <a:rPr lang="lt-LT" sz="2000" dirty="0">
                <a:effectLst/>
                <a:latin typeface="Times New Roman" panose="02020603050405020304" pitchFamily="18" charset="0"/>
                <a:ea typeface="Times New Roman" panose="02020603050405020304" pitchFamily="18" charset="0"/>
              </a:rPr>
              <a:t>viešųjų paslaugų perdavimo, veikiančio pagal modelį, kai viešosios paslaugos (socialinės, švietimo, mokslo, kultūros, sporto ir kitos įstatymų numatytos paslaugos) anksčiau buvo teikiamos valstybės ar savivaldybių įsteigtų specialių įstaigų bei organizacijų, ir </a:t>
            </a:r>
            <a:r>
              <a:rPr lang="lt-LT" sz="2000" dirty="0">
                <a:effectLst/>
                <a:highlight>
                  <a:srgbClr val="FFFF00"/>
                </a:highlight>
                <a:latin typeface="Times New Roman" panose="02020603050405020304" pitchFamily="18" charset="0"/>
                <a:ea typeface="Times New Roman" panose="02020603050405020304" pitchFamily="18" charset="0"/>
              </a:rPr>
              <a:t>yra visa apimtimi ar iš dalies perduodamos teikti organizacijoms </a:t>
            </a:r>
            <a:r>
              <a:rPr lang="lt-LT" sz="2000" dirty="0">
                <a:effectLst/>
                <a:latin typeface="Times New Roman" panose="02020603050405020304" pitchFamily="18" charset="0"/>
                <a:ea typeface="Times New Roman" panose="02020603050405020304" pitchFamily="18" charset="0"/>
              </a:rPr>
              <a:t>(</a:t>
            </a:r>
            <a:r>
              <a:rPr lang="lt-LT" sz="2000" b="1" dirty="0">
                <a:effectLst/>
                <a:latin typeface="Times New Roman" panose="02020603050405020304" pitchFamily="18" charset="0"/>
                <a:ea typeface="Times New Roman" panose="02020603050405020304" pitchFamily="18" charset="0"/>
              </a:rPr>
              <a:t>ne biudžetinėms įstaigoms</a:t>
            </a:r>
            <a:r>
              <a:rPr lang="lt-LT" sz="2000" dirty="0">
                <a:effectLst/>
                <a:latin typeface="Times New Roman" panose="02020603050405020304" pitchFamily="18" charset="0"/>
                <a:ea typeface="Times New Roman" panose="02020603050405020304" pitchFamily="18" charset="0"/>
              </a:rPr>
              <a:t>), arba </a:t>
            </a:r>
            <a:r>
              <a:rPr lang="lt-LT" sz="2000" dirty="0">
                <a:effectLst/>
                <a:highlight>
                  <a:srgbClr val="FFFF00"/>
                </a:highlight>
                <a:latin typeface="Times New Roman" panose="02020603050405020304" pitchFamily="18" charset="0"/>
                <a:ea typeface="Times New Roman" panose="02020603050405020304" pitchFamily="18" charset="0"/>
              </a:rPr>
              <a:t>organizacijų</a:t>
            </a:r>
            <a:r>
              <a:rPr lang="lt-LT" sz="2000" dirty="0">
                <a:effectLst/>
                <a:latin typeface="Times New Roman" panose="02020603050405020304" pitchFamily="18" charset="0"/>
                <a:ea typeface="Times New Roman" panose="02020603050405020304" pitchFamily="18" charset="0"/>
              </a:rPr>
              <a:t> (ne biudžetinių įstaigų) </a:t>
            </a:r>
            <a:r>
              <a:rPr lang="lt-LT" sz="2000" dirty="0">
                <a:effectLst/>
                <a:highlight>
                  <a:srgbClr val="FFFF00"/>
                </a:highlight>
                <a:latin typeface="Times New Roman" panose="02020603050405020304" pitchFamily="18" charset="0"/>
                <a:ea typeface="Times New Roman" panose="02020603050405020304" pitchFamily="18" charset="0"/>
              </a:rPr>
              <a:t>organizuojamos naujos viešosios paslaugos</a:t>
            </a:r>
            <a:r>
              <a:rPr lang="lt-LT" sz="2000" dirty="0">
                <a:effectLst/>
                <a:latin typeface="Times New Roman" panose="02020603050405020304" pitchFamily="18" charset="0"/>
                <a:ea typeface="Times New Roman" panose="02020603050405020304" pitchFamily="18" charset="0"/>
              </a:rPr>
              <a:t>, kurios nebuvo teikiamos jų veiklos teritorijoje, tačiau jų </a:t>
            </a:r>
            <a:r>
              <a:rPr lang="lt-LT" sz="2000" u="sng" dirty="0">
                <a:effectLst/>
                <a:latin typeface="Times New Roman" panose="02020603050405020304" pitchFamily="18" charset="0"/>
                <a:ea typeface="Times New Roman" panose="02020603050405020304" pitchFamily="18" charset="0"/>
              </a:rPr>
              <a:t>poreikis yra</a:t>
            </a:r>
            <a:r>
              <a:rPr lang="lt-LT" sz="2000" dirty="0">
                <a:effectLst/>
                <a:latin typeface="Times New Roman" panose="02020603050405020304" pitchFamily="18" charset="0"/>
                <a:ea typeface="Times New Roman" panose="02020603050405020304" pitchFamily="18" charset="0"/>
              </a:rPr>
              <a:t>, arba viešosios paslaugos yra teikiamos valstybės ar savivaldybių įsteigtų specialių įstaigų bei organizacijų, tačiau jų </a:t>
            </a:r>
            <a:r>
              <a:rPr lang="lt-LT" sz="2000" u="sng" dirty="0">
                <a:effectLst/>
                <a:latin typeface="Times New Roman" panose="02020603050405020304" pitchFamily="18" charset="0"/>
                <a:ea typeface="Times New Roman" panose="02020603050405020304" pitchFamily="18" charset="0"/>
              </a:rPr>
              <a:t>apimtys nėra pakankamos</a:t>
            </a:r>
            <a:r>
              <a:rPr lang="lt-LT" sz="2000" dirty="0">
                <a:effectLst/>
                <a:latin typeface="Times New Roman" panose="02020603050405020304" pitchFamily="18" charset="0"/>
                <a:ea typeface="Times New Roman" panose="02020603050405020304" pitchFamily="18" charset="0"/>
              </a:rPr>
              <a:t> ar </a:t>
            </a:r>
            <a:r>
              <a:rPr lang="lt-LT" sz="2000" u="sng" dirty="0">
                <a:effectLst/>
                <a:latin typeface="Times New Roman" panose="02020603050405020304" pitchFamily="18" charset="0"/>
                <a:ea typeface="Times New Roman" panose="02020603050405020304" pitchFamily="18" charset="0"/>
              </a:rPr>
              <a:t>kokybė neatitinka vartotojų lūkesčių </a:t>
            </a:r>
            <a:r>
              <a:rPr lang="lt-LT" sz="2000" dirty="0">
                <a:effectLst/>
                <a:latin typeface="Times New Roman" panose="02020603050405020304" pitchFamily="18" charset="0"/>
                <a:ea typeface="Times New Roman" panose="02020603050405020304" pitchFamily="18" charset="0"/>
              </a:rPr>
              <a:t>(</a:t>
            </a:r>
            <a:r>
              <a:rPr lang="lt-LT" sz="2000" dirty="0">
                <a:effectLst/>
                <a:highlight>
                  <a:srgbClr val="FFFF00"/>
                </a:highlight>
                <a:latin typeface="Times New Roman" panose="02020603050405020304" pitchFamily="18" charset="0"/>
                <a:ea typeface="Times New Roman" panose="02020603050405020304" pitchFamily="18" charset="0"/>
              </a:rPr>
              <a:t>poreikis grindžiamas dokumentais</a:t>
            </a:r>
            <a:r>
              <a:rPr lang="lt-LT" sz="2000" dirty="0">
                <a:effectLst/>
                <a:latin typeface="Times New Roman" panose="02020603050405020304" pitchFamily="18" charset="0"/>
                <a:ea typeface="Times New Roman" panose="02020603050405020304" pitchFamily="18" charset="0"/>
              </a:rPr>
              <a:t>) ir organizacijos (ne biudžetinės įstaigos) imasi teikti jas (visais atvejais turi būti siekiama išmatuojamo teigiamo socialinio poveikio visuomenei ar jos daliai).</a:t>
            </a:r>
            <a:endParaRPr lang="en-US" sz="2000" dirty="0"/>
          </a:p>
        </p:txBody>
      </p:sp>
    </p:spTree>
    <p:extLst>
      <p:ext uri="{BB962C8B-B14F-4D97-AF65-F5344CB8AC3E}">
        <p14:creationId xmlns:p14="http://schemas.microsoft.com/office/powerpoint/2010/main" val="40966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40DA50-4396-DC45-8376-4DA377F628FC}"/>
              </a:ext>
            </a:extLst>
          </p:cNvPr>
          <p:cNvSpPr>
            <a:spLocks noGrp="1"/>
          </p:cNvSpPr>
          <p:nvPr>
            <p:ph type="title"/>
          </p:nvPr>
        </p:nvSpPr>
        <p:spPr/>
        <p:txBody>
          <a:bodyPr/>
          <a:lstStyle/>
          <a:p>
            <a:r>
              <a:rPr lang="lt-LT" dirty="0"/>
              <a:t>Iš Gairių</a:t>
            </a:r>
            <a:endParaRPr lang="en-US" dirty="0"/>
          </a:p>
        </p:txBody>
      </p:sp>
      <p:sp>
        <p:nvSpPr>
          <p:cNvPr id="3" name="Turinio vietos rezervavimo ženklas 2">
            <a:extLst>
              <a:ext uri="{FF2B5EF4-FFF2-40B4-BE49-F238E27FC236}">
                <a16:creationId xmlns:a16="http://schemas.microsoft.com/office/drawing/2014/main" id="{0708BFB9-B162-7A03-B16C-E14C5F33F873}"/>
              </a:ext>
            </a:extLst>
          </p:cNvPr>
          <p:cNvSpPr>
            <a:spLocks noGrp="1"/>
          </p:cNvSpPr>
          <p:nvPr>
            <p:ph idx="1"/>
          </p:nvPr>
        </p:nvSpPr>
        <p:spPr/>
        <p:txBody>
          <a:bodyPr>
            <a:normAutofit fontScale="77500" lnSpcReduction="20000"/>
          </a:bodyPr>
          <a:lstStyle/>
          <a:p>
            <a:pPr marL="0" indent="0">
              <a:buNone/>
            </a:pPr>
            <a:r>
              <a:rPr lang="lt-LT" dirty="0"/>
              <a:t>Sąlygos pareiškėjui, kai teikiamas viešųjų paslaugų perdavimo projektas:</a:t>
            </a:r>
          </a:p>
          <a:p>
            <a:r>
              <a:rPr lang="lt-LT" dirty="0"/>
              <a:t>pareiškėjas atitinka viešosios naudos NVO keliamus reikalavimus, t. y. NVO veikla teikia naudą ne tik jos dalyviams, bet ir visuomenei, bei atitinka Lietuvos Respublikos nevyriausybinių organizacijų plėtros įstatymo 8 straipsnio 2 dalyje numatytas sąlygas;</a:t>
            </a:r>
          </a:p>
          <a:p>
            <a:r>
              <a:rPr lang="lt-LT" dirty="0"/>
              <a:t>pareiškėjo viešųjų paslaugų perdavimo projekte nurodytos viešosios  paslaugos atitinka nurodytąsias Lietuvos Respublikos vietos savivaldos įstatyme;</a:t>
            </a:r>
          </a:p>
          <a:p>
            <a:r>
              <a:rPr lang="lt-LT" dirty="0"/>
              <a:t>pareiškėjas turi suderinti su savivaldybe perimamas viešąsias paslaugas (jų dalį) arba informuoti apie naujų arba papildomų viešųjų paslaugų teikimą.</a:t>
            </a:r>
          </a:p>
          <a:p>
            <a:endParaRPr lang="en-US" dirty="0"/>
          </a:p>
        </p:txBody>
      </p:sp>
    </p:spTree>
    <p:extLst>
      <p:ext uri="{BB962C8B-B14F-4D97-AF65-F5344CB8AC3E}">
        <p14:creationId xmlns:p14="http://schemas.microsoft.com/office/powerpoint/2010/main" val="308660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C6F0E20-CC1D-0CF5-46F2-7758E4E22B87}"/>
              </a:ext>
            </a:extLst>
          </p:cNvPr>
          <p:cNvSpPr>
            <a:spLocks noGrp="1"/>
          </p:cNvSpPr>
          <p:nvPr>
            <p:ph type="title"/>
          </p:nvPr>
        </p:nvSpPr>
        <p:spPr/>
        <p:txBody>
          <a:bodyPr/>
          <a:lstStyle/>
          <a:p>
            <a:r>
              <a:rPr lang="lt-LT" dirty="0"/>
              <a:t>Iš Gairių</a:t>
            </a:r>
            <a:endParaRPr lang="en-US" dirty="0"/>
          </a:p>
        </p:txBody>
      </p:sp>
      <p:sp>
        <p:nvSpPr>
          <p:cNvPr id="3" name="Turinio vietos rezervavimo ženklas 2">
            <a:extLst>
              <a:ext uri="{FF2B5EF4-FFF2-40B4-BE49-F238E27FC236}">
                <a16:creationId xmlns:a16="http://schemas.microsoft.com/office/drawing/2014/main" id="{543A330E-2333-8A53-299A-93CB28832660}"/>
              </a:ext>
            </a:extLst>
          </p:cNvPr>
          <p:cNvSpPr>
            <a:spLocks noGrp="1"/>
          </p:cNvSpPr>
          <p:nvPr>
            <p:ph idx="1"/>
          </p:nvPr>
        </p:nvSpPr>
        <p:spPr>
          <a:xfrm>
            <a:off x="442146" y="1166018"/>
            <a:ext cx="8229600" cy="5575350"/>
          </a:xfrm>
        </p:spPr>
        <p:txBody>
          <a:bodyPr>
            <a:normAutofit fontScale="85000" lnSpcReduction="20000"/>
          </a:bodyPr>
          <a:lstStyle/>
          <a:p>
            <a:pPr marL="0" indent="0">
              <a:buNone/>
            </a:pPr>
            <a:r>
              <a:rPr lang="lt-LT" sz="1800" b="1" dirty="0">
                <a:effectLst/>
                <a:ea typeface="Times New Roman" panose="02020603050405020304" pitchFamily="18" charset="0"/>
              </a:rPr>
              <a:t>Nauja nuostata: </a:t>
            </a:r>
          </a:p>
          <a:p>
            <a:r>
              <a:rPr lang="lt-LT" sz="1800" dirty="0">
                <a:effectLst/>
                <a:ea typeface="Times New Roman" panose="02020603050405020304" pitchFamily="18" charset="0"/>
              </a:rPr>
              <a:t>16.2.1.5. interneto svetainės, kurioje viešai skelbiamas pelno paskirstymo dokumentas su visais priedais, adresas (nuoroda) (</a:t>
            </a:r>
            <a:r>
              <a:rPr lang="lt-LT" sz="1800" b="1" dirty="0">
                <a:solidFill>
                  <a:srgbClr val="00B050"/>
                </a:solidFill>
                <a:effectLst/>
                <a:ea typeface="Times New Roman" panose="02020603050405020304" pitchFamily="18" charset="0"/>
              </a:rPr>
              <a:t>jeigu projekto vykdytojas neturi interneto svetainės, turi būti pateikiama kitos organizacijos interneto svetainės,</a:t>
            </a:r>
            <a:r>
              <a:rPr lang="lt-LT" sz="1800" dirty="0">
                <a:effectLst/>
                <a:ea typeface="Times New Roman" panose="02020603050405020304" pitchFamily="18" charset="0"/>
              </a:rPr>
              <a:t> kurioje vidaus dokumentas skelbiamas, nuoroda, pvz., toje </a:t>
            </a:r>
            <a:r>
              <a:rPr lang="lt-LT" sz="1800" b="1" dirty="0">
                <a:solidFill>
                  <a:srgbClr val="00B050"/>
                </a:solidFill>
                <a:effectLst/>
                <a:ea typeface="Times New Roman" panose="02020603050405020304" pitchFamily="18" charset="0"/>
              </a:rPr>
              <a:t>teritorijoje veikiančios vietos veiklos grupės </a:t>
            </a:r>
            <a:r>
              <a:rPr lang="lt-LT" sz="1800" dirty="0">
                <a:effectLst/>
                <a:ea typeface="Times New Roman" panose="02020603050405020304" pitchFamily="18" charset="0"/>
              </a:rPr>
              <a:t>interneto svetainės nuoroda);</a:t>
            </a:r>
            <a:endParaRPr lang="en-US" sz="1800" dirty="0">
              <a:effectLst/>
              <a:ea typeface="Times New Roman" panose="02020603050405020304" pitchFamily="18" charset="0"/>
            </a:endParaRPr>
          </a:p>
          <a:p>
            <a:pPr marL="0" indent="0">
              <a:buNone/>
            </a:pPr>
            <a:r>
              <a:rPr lang="lt-LT" sz="1800" b="1" dirty="0"/>
              <a:t>Akcentai: </a:t>
            </a:r>
          </a:p>
          <a:p>
            <a:r>
              <a:rPr lang="lt-LT" sz="1800" dirty="0">
                <a:effectLst/>
                <a:ea typeface="Times New Roman" panose="02020603050405020304" pitchFamily="18" charset="0"/>
              </a:rPr>
              <a:t>18.1. kai projektą vykdo viešieji juridiniai asmenys, įvardyti Gairių 9.1.1 papunktyje, konkrečiai problemai spręsti reinvestuojamas visas </a:t>
            </a:r>
            <a:r>
              <a:rPr lang="lt-LT" sz="1800" b="1" dirty="0">
                <a:solidFill>
                  <a:srgbClr val="00B050"/>
                </a:solidFill>
                <a:effectLst/>
                <a:ea typeface="Times New Roman" panose="02020603050405020304" pitchFamily="18" charset="0"/>
              </a:rPr>
              <a:t>iš ekonominės veiklos vykdymo gautas pelnas (100 proc.);</a:t>
            </a:r>
          </a:p>
          <a:p>
            <a:r>
              <a:rPr lang="lt-LT" sz="1800" dirty="0">
                <a:effectLst/>
                <a:ea typeface="Times New Roman" panose="02020603050405020304" pitchFamily="18" charset="0"/>
              </a:rPr>
              <a:t>16.3. projekto subjektas yra valdomas atskaitingai ir skaidriai, </a:t>
            </a:r>
            <a:r>
              <a:rPr lang="lt-LT" sz="1800" b="1" dirty="0">
                <a:solidFill>
                  <a:srgbClr val="00B050"/>
                </a:solidFill>
                <a:effectLst/>
                <a:ea typeface="Times New Roman" panose="02020603050405020304" pitchFamily="18" charset="0"/>
              </a:rPr>
              <a:t>įtraukiant į valdymą suinteresuotuosius subjektus ar jų teisėtus atstovus</a:t>
            </a:r>
            <a:r>
              <a:rPr lang="lt-LT" sz="1800" dirty="0">
                <a:effectLst/>
                <a:ea typeface="Times New Roman" panose="02020603050405020304" pitchFamily="18" charset="0"/>
              </a:rPr>
              <a:t>, kuriems daro poveikį vykdoma veikla:</a:t>
            </a:r>
          </a:p>
          <a:p>
            <a:r>
              <a:rPr lang="lt-LT" sz="1800" dirty="0">
                <a:effectLst/>
                <a:ea typeface="Times New Roman" panose="02020603050405020304" pitchFamily="18" charset="0"/>
              </a:rPr>
              <a:t>16.4.  projekto subjektas yra nepriklausomas nuo valstybės ir savivaldybių institucijų bei įstaigų, viešojo sektoriaus organizacijų:</a:t>
            </a:r>
          </a:p>
          <a:p>
            <a:r>
              <a:rPr lang="lt-LT" sz="1800" dirty="0">
                <a:effectLst/>
                <a:ea typeface="Times New Roman" panose="02020603050405020304" pitchFamily="18" charset="0"/>
              </a:rPr>
              <a:t>16.4.2.viešųjų juridinių asmenų vykdomame projekte (steigėjo ar dalyvio teisėmis) </a:t>
            </a:r>
            <a:r>
              <a:rPr lang="lt-LT" sz="1800" b="1" dirty="0">
                <a:solidFill>
                  <a:srgbClr val="00B050"/>
                </a:solidFill>
                <a:effectLst/>
                <a:ea typeface="Times New Roman" panose="02020603050405020304" pitchFamily="18" charset="0"/>
              </a:rPr>
              <a:t>gali dalyvauti savivaldybių ar valstybės institucijos</a:t>
            </a:r>
            <a:r>
              <a:rPr lang="lt-LT" sz="1800" dirty="0">
                <a:effectLst/>
                <a:ea typeface="Times New Roman" panose="02020603050405020304" pitchFamily="18" charset="0"/>
              </a:rPr>
              <a:t>, </a:t>
            </a:r>
            <a:r>
              <a:rPr lang="lt-LT" sz="1800" b="1" dirty="0">
                <a:solidFill>
                  <a:srgbClr val="00B050"/>
                </a:solidFill>
                <a:effectLst/>
                <a:ea typeface="Times New Roman" panose="02020603050405020304" pitchFamily="18" charset="0"/>
              </a:rPr>
              <a:t>nepažeisdamos</a:t>
            </a:r>
            <a:r>
              <a:rPr lang="lt-LT" sz="1800" dirty="0">
                <a:effectLst/>
                <a:ea typeface="Times New Roman" panose="02020603050405020304" pitchFamily="18" charset="0"/>
              </a:rPr>
              <a:t> Lietuvos Respublikos </a:t>
            </a:r>
            <a:r>
              <a:rPr lang="lt-LT" sz="1800" b="1" dirty="0">
                <a:solidFill>
                  <a:srgbClr val="00B050"/>
                </a:solidFill>
                <a:effectLst/>
                <a:ea typeface="Times New Roman" panose="02020603050405020304" pitchFamily="18" charset="0"/>
              </a:rPr>
              <a:t>nevyriausybinių organizacijų plėtros įstatymo nuostatų. </a:t>
            </a:r>
            <a:r>
              <a:rPr lang="lt-LT" sz="1800" dirty="0">
                <a:effectLst/>
                <a:ea typeface="Times New Roman" panose="02020603050405020304" pitchFamily="18" charset="0"/>
              </a:rPr>
              <a:t>Tokiu atveju, jeigu savivaldybės ir (arba) valstybės institucijos dalyvauja projekte steigėjų ar dalyvių teisėmis, jų dalyvavimo būtinybė, poreikis turi būti aiškiai pagrįsti, pvz., neįmanoma rasti tinkamų patalpų veiklai vykdyti arba neįmanoma skolintis lėšų iš finansų institucijų ir pan.;</a:t>
            </a:r>
          </a:p>
          <a:p>
            <a:r>
              <a:rPr lang="lt-LT" sz="1800" dirty="0">
                <a:effectLst/>
                <a:ea typeface="Times New Roman" panose="02020603050405020304" pitchFamily="18" charset="0"/>
              </a:rPr>
              <a:t>22. Pareiškėjas turi užtikrinti, kad suteiktų paslaugų sprendžiant socialinę, bendruomeninę ar visuomeninę problemą ir įgyvendinant socialinę, bendruomeninę ar visuomeninę misiją kokybė atitiktų analogiškų paslaugų, teikiamų kitų rinkos dalyvių ir valstybės ar savivaldybių, kokybę ir joms keliamus reikalavimus, pvz., socialinio verslo teikiamos socialinės paslaugos turi atitikti Socialinių paslaugų kataloge, patvirtintame Socialinės apsaugos ir darbo ministro 2006 m. balandžio 5 d. įsakymu Nr. A1-93 „Dėl Socialinių paslaugų katalogo patvirtinimo“ (toliau – katalogas), </a:t>
            </a:r>
            <a:r>
              <a:rPr lang="lt-LT" sz="1800" b="1" dirty="0">
                <a:solidFill>
                  <a:srgbClr val="00B050"/>
                </a:solidFill>
                <a:effectLst/>
                <a:ea typeface="Times New Roman" panose="02020603050405020304" pitchFamily="18" charset="0"/>
              </a:rPr>
              <a:t>keliamus reikalavimus, kai paslaugos yra įtrauktos į katalogą. Kartu su paramos paraiška ar paskutiniuoju mokėjimo prašymu pateikiamas suteiktų paslaugų atitikties patvirtinimo dokumentas.</a:t>
            </a:r>
            <a:endParaRPr lang="en-US" sz="1800" b="1" dirty="0">
              <a:solidFill>
                <a:srgbClr val="00B050"/>
              </a:solidFill>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9377161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3527</Words>
  <Application>Microsoft Office PowerPoint</Application>
  <PresentationFormat>Demonstracija ekrane (4:3)</PresentationFormat>
  <Paragraphs>177</Paragraphs>
  <Slides>21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21</vt:i4>
      </vt:variant>
    </vt:vector>
  </HeadingPairs>
  <TitlesOfParts>
    <vt:vector size="25" baseType="lpstr">
      <vt:lpstr>Arial</vt:lpstr>
      <vt:lpstr>Calibri</vt:lpstr>
      <vt:lpstr>Times New Roman</vt:lpstr>
      <vt:lpstr>Office tema</vt:lpstr>
      <vt:lpstr>Rokiškio kaimo strategija  2023-2029  PRIEMONĖ Palankių sąlygų verslumui skatinimas per viešųjų paslaugų plėtojimą“  (ROKI-LEADER-20VVG-08-01) </vt:lpstr>
      <vt:lpstr>Informacija apie kvietimus</vt:lpstr>
      <vt:lpstr>„PowerPoint“ pateiktis</vt:lpstr>
      <vt:lpstr>Rokiškio kaimo strategija 2023-2029</vt:lpstr>
      <vt:lpstr>2024 m. rugsėjo 2 d. 00 val. iki 2024 m. spalio 31 d. 24 val.</vt:lpstr>
      <vt:lpstr>Specialiosios gairės</vt:lpstr>
      <vt:lpstr>Iš Gairių</vt:lpstr>
      <vt:lpstr>Iš Gairių</vt:lpstr>
      <vt:lpstr>Iš Gairių</vt:lpstr>
      <vt:lpstr>Iš NVO įstatymo (8 str. 2 dalis)</vt:lpstr>
      <vt:lpstr>Palankių sąlygų verslumui skatinimas per  viešųjų paslaugų plėtojimą  </vt:lpstr>
      <vt:lpstr>Atrankos kriterijai (strategijoje)</vt:lpstr>
      <vt:lpstr>Bendrosios tinkamumo sąlygos pareiškėjui</vt:lpstr>
      <vt:lpstr>Netinkamos veiklos</vt:lpstr>
      <vt:lpstr>Bendrosios tinkamumo sąlygos projektui</vt:lpstr>
      <vt:lpstr>„PowerPoint“ pateiktis</vt:lpstr>
      <vt:lpstr>Tinkamumo sąlygos išlaidoms</vt:lpstr>
      <vt:lpstr>„PowerPoint“ pateiktis</vt:lpstr>
      <vt:lpstr>„PowerPoint“ pateiktis</vt:lpstr>
      <vt:lpstr>Netinkamomis finansuoti išlaidos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User</dc:creator>
  <cp:lastModifiedBy>Rokiškio VVG</cp:lastModifiedBy>
  <cp:revision>40</cp:revision>
  <cp:lastPrinted>2024-09-11T08:54:24Z</cp:lastPrinted>
  <dcterms:created xsi:type="dcterms:W3CDTF">2024-07-09T06:25:52Z</dcterms:created>
  <dcterms:modified xsi:type="dcterms:W3CDTF">2024-09-12T09:22:24Z</dcterms:modified>
</cp:coreProperties>
</file>