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8" r:id="rId5"/>
    <p:sldId id="263" r:id="rId6"/>
    <p:sldId id="257" r:id="rId7"/>
    <p:sldId id="260" r:id="rId8"/>
    <p:sldId id="261" r:id="rId9"/>
    <p:sldId id="266" r:id="rId10"/>
    <p:sldId id="262" r:id="rId11"/>
    <p:sldId id="264" r:id="rId12"/>
    <p:sldId id="265" r:id="rId13"/>
    <p:sldId id="271" r:id="rId14"/>
    <p:sldId id="270" r:id="rId15"/>
    <p:sldId id="269" r:id="rId16"/>
    <p:sldId id="272" r:id="rId17"/>
    <p:sldId id="259" r:id="rId18"/>
  </p:sldIdLst>
  <p:sldSz cx="9144000" cy="6858000" type="screen4x3"/>
  <p:notesSz cx="6799263" cy="99298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42956D04-A3C8-49D4-B877-B45534FE3A10}" type="datetimeFigureOut">
              <a:rPr lang="lt-LT" smtClean="0"/>
              <a:t>2024-09-10</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2"/>
          <p:cNvSpPr>
            <a:spLocks noGrp="1"/>
          </p:cNvSpPr>
          <p:nvPr>
            <p:ph type="dt" sz="half" idx="10"/>
          </p:nvPr>
        </p:nvSpPr>
        <p:spPr/>
        <p:txBody>
          <a:bodyPr/>
          <a:lstStyle/>
          <a:p>
            <a:fld id="{42956D04-A3C8-49D4-B877-B45534FE3A10}" type="datetimeFigureOut">
              <a:rPr lang="lt-LT" smtClean="0"/>
              <a:t>2024-09-10</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42956D04-A3C8-49D4-B877-B45534FE3A10}" type="datetimeFigureOut">
              <a:rPr lang="lt-LT" smtClean="0"/>
              <a:t>2024-09-10</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4"/>
          <p:cNvSpPr>
            <a:spLocks noGrp="1"/>
          </p:cNvSpPr>
          <p:nvPr>
            <p:ph type="dt" sz="half" idx="10"/>
          </p:nvPr>
        </p:nvSpPr>
        <p:spPr/>
        <p:txBody>
          <a:bodyPr/>
          <a:lstStyle/>
          <a:p>
            <a:fld id="{42956D04-A3C8-49D4-B877-B45534FE3A10}" type="datetimeFigureOut">
              <a:rPr lang="lt-LT" smtClean="0"/>
              <a:t>2024-09-10</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A226E2A6-6D93-4997-8D45-933F879E6E5B}" type="slidenum">
              <a:rPr lang="lt-LT" smtClean="0"/>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a:t>Spustelėkite, jei norite keisite ruoš. pav. stilių</a:t>
            </a:r>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56D04-A3C8-49D4-B877-B45534FE3A10}" type="datetimeFigureOut">
              <a:rPr lang="lt-LT" smtClean="0"/>
              <a:t>2024-09-10</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6E2A6-6D93-4997-8D45-933F879E6E5B}" type="slidenum">
              <a:rPr lang="lt-LT" smtClean="0"/>
              <a:t>‹#›</a:t>
            </a:fld>
            <a:endParaRPr lang="lt-L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inis pavadinimas 2"/>
          <p:cNvSpPr>
            <a:spLocks noGrp="1"/>
          </p:cNvSpPr>
          <p:nvPr>
            <p:ph type="subTitle" idx="1"/>
          </p:nvPr>
        </p:nvSpPr>
        <p:spPr>
          <a:xfrm>
            <a:off x="1007604" y="4869160"/>
            <a:ext cx="7128792" cy="769640"/>
          </a:xfrm>
        </p:spPr>
        <p:txBody>
          <a:bodyPr>
            <a:normAutofit/>
          </a:bodyPr>
          <a:lstStyle/>
          <a:p>
            <a:r>
              <a:rPr lang="lt-LT" dirty="0"/>
              <a:t>2024-08-27</a:t>
            </a:r>
          </a:p>
          <a:p>
            <a:endParaRPr lang="lt-LT" dirty="0"/>
          </a:p>
        </p:txBody>
      </p:sp>
      <p:sp>
        <p:nvSpPr>
          <p:cNvPr id="4" name="Antraštė 1"/>
          <p:cNvSpPr>
            <a:spLocks noGrp="1"/>
          </p:cNvSpPr>
          <p:nvPr>
            <p:ph type="ctrTitle"/>
          </p:nvPr>
        </p:nvSpPr>
        <p:spPr>
          <a:xfrm>
            <a:off x="685800" y="548680"/>
            <a:ext cx="7772400" cy="3528392"/>
          </a:xfrm>
        </p:spPr>
        <p:txBody>
          <a:bodyPr>
            <a:normAutofit/>
          </a:bodyPr>
          <a:lstStyle/>
          <a:p>
            <a:r>
              <a:rPr lang="lt-LT" dirty="0"/>
              <a:t>Rokiškio kaimo strategija </a:t>
            </a:r>
            <a:br>
              <a:rPr lang="lt-LT" dirty="0"/>
            </a:br>
            <a:r>
              <a:rPr lang="lt-LT" dirty="0"/>
              <a:t>2023-2029</a:t>
            </a:r>
            <a:br>
              <a:rPr lang="lt-LT" dirty="0"/>
            </a:br>
            <a:br>
              <a:rPr lang="lt-LT" dirty="0"/>
            </a:br>
            <a:r>
              <a:rPr lang="lt-LT" sz="2400" dirty="0"/>
              <a:t>PRIEMONĖ</a:t>
            </a:r>
            <a:br>
              <a:rPr lang="lt-LT" sz="2400" dirty="0"/>
            </a:br>
            <a:r>
              <a:rPr lang="lt-LT" sz="3100" dirty="0"/>
              <a:t>Privataus verslo stiprinimas VVG teritorijoje</a:t>
            </a:r>
            <a:endParaRPr lang="lt-LT" dirty="0"/>
          </a:p>
        </p:txBody>
      </p:sp>
      <p:sp>
        <p:nvSpPr>
          <p:cNvPr id="7" name="TextBox 6">
            <a:extLst>
              <a:ext uri="{FF2B5EF4-FFF2-40B4-BE49-F238E27FC236}">
                <a16:creationId xmlns:a16="http://schemas.microsoft.com/office/drawing/2014/main" id="{CC0840A5-4DBA-6D2E-BB6D-4E5873BA1760}"/>
              </a:ext>
            </a:extLst>
          </p:cNvPr>
          <p:cNvSpPr txBox="1"/>
          <p:nvPr/>
        </p:nvSpPr>
        <p:spPr>
          <a:xfrm>
            <a:off x="3779912" y="4276445"/>
            <a:ext cx="4572000" cy="369332"/>
          </a:xfrm>
          <a:prstGeom prst="rect">
            <a:avLst/>
          </a:prstGeom>
          <a:noFill/>
        </p:spPr>
        <p:txBody>
          <a:bodyPr wrap="square">
            <a:spAutoFit/>
          </a:bodyPr>
          <a:lstStyle/>
          <a:p>
            <a:r>
              <a:rPr lang="lt-LT" sz="1800" dirty="0"/>
              <a:t>Raimonda Stankevičiūtė-Vilimienė</a:t>
            </a:r>
            <a:endParaRPr lang="en-US" dirty="0"/>
          </a:p>
        </p:txBody>
      </p:sp>
      <p:grpSp>
        <p:nvGrpSpPr>
          <p:cNvPr id="5" name="Grupė 4">
            <a:extLst>
              <a:ext uri="{FF2B5EF4-FFF2-40B4-BE49-F238E27FC236}">
                <a16:creationId xmlns:a16="http://schemas.microsoft.com/office/drawing/2014/main" id="{2327AE06-260D-6F19-8CA1-FAD322E0ECB5}"/>
              </a:ext>
            </a:extLst>
          </p:cNvPr>
          <p:cNvGrpSpPr/>
          <p:nvPr/>
        </p:nvGrpSpPr>
        <p:grpSpPr>
          <a:xfrm>
            <a:off x="2627784" y="5862183"/>
            <a:ext cx="4321026" cy="770140"/>
            <a:chOff x="1620307" y="5805191"/>
            <a:chExt cx="4321026" cy="770140"/>
          </a:xfrm>
        </p:grpSpPr>
        <p:pic>
          <p:nvPicPr>
            <p:cNvPr id="1028" name="Picture 4">
              <a:extLst>
                <a:ext uri="{FF2B5EF4-FFF2-40B4-BE49-F238E27FC236}">
                  <a16:creationId xmlns:a16="http://schemas.microsoft.com/office/drawing/2014/main" id="{E29F0E3E-10FD-87D8-BDC2-F46293334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067DA887-7369-0090-BE8C-6F9B454C34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aveikslėlis 12">
              <a:extLst>
                <a:ext uri="{FF2B5EF4-FFF2-40B4-BE49-F238E27FC236}">
                  <a16:creationId xmlns:a16="http://schemas.microsoft.com/office/drawing/2014/main" id="{F6A8860E-C6F7-4187-56A9-C1282D43F8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aveikslėlis 1">
              <a:extLst>
                <a:ext uri="{FF2B5EF4-FFF2-40B4-BE49-F238E27FC236}">
                  <a16:creationId xmlns:a16="http://schemas.microsoft.com/office/drawing/2014/main" id="{3F4A17AB-BB84-D0D6-657F-FAECE530DB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461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Autofit/>
          </a:bodyPr>
          <a:lstStyle/>
          <a:p>
            <a:r>
              <a:rPr lang="lt-LT" sz="2400" b="1" dirty="0">
                <a:latin typeface="+mn-lt"/>
              </a:rPr>
              <a:t>Bendrosios </a:t>
            </a:r>
            <a:r>
              <a:rPr lang="lt-LT" sz="2400" b="1" i="0" dirty="0">
                <a:solidFill>
                  <a:srgbClr val="333333"/>
                </a:solidFill>
                <a:effectLst/>
                <a:latin typeface="+mn-lt"/>
              </a:rPr>
              <a:t>tinkamumo sąlygos projektui</a:t>
            </a:r>
            <a:endParaRPr lang="lt-LT" sz="2400" b="1" dirty="0">
              <a:latin typeface="+mn-lt"/>
            </a:endParaRPr>
          </a:p>
        </p:txBody>
      </p:sp>
      <p:sp>
        <p:nvSpPr>
          <p:cNvPr id="7" name="TextBox 6">
            <a:extLst>
              <a:ext uri="{FF2B5EF4-FFF2-40B4-BE49-F238E27FC236}">
                <a16:creationId xmlns:a16="http://schemas.microsoft.com/office/drawing/2014/main" id="{0FD7ABA9-F7C4-B0EE-FCF2-3000EA0F0D72}"/>
              </a:ext>
            </a:extLst>
          </p:cNvPr>
          <p:cNvSpPr txBox="1"/>
          <p:nvPr/>
        </p:nvSpPr>
        <p:spPr>
          <a:xfrm>
            <a:off x="287016" y="692696"/>
            <a:ext cx="8856984" cy="5427896"/>
          </a:xfrm>
          <a:prstGeom prst="rect">
            <a:avLst/>
          </a:prstGeom>
          <a:noFill/>
        </p:spPr>
        <p:txBody>
          <a:bodyPr wrap="square">
            <a:spAutoFit/>
          </a:bodyPr>
          <a:lstStyle/>
          <a:p>
            <a:pPr>
              <a:lnSpc>
                <a:spcPct val="107000"/>
              </a:lnSpc>
              <a:spcAft>
                <a:spcPts val="800"/>
              </a:spcAft>
            </a:pPr>
            <a:r>
              <a:rPr lang="lt-LT"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Vietos projekto vieta</a:t>
            </a:r>
          </a:p>
          <a:p>
            <a:pPr marL="285750" indent="-28575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VVG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jeigu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numatyta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ekonominė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susijusi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prekių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produktų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gamyba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lt-LT"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VVG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už</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ribų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jeigu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numatyta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ekonominė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susijusi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mobiliąja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prekyba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taip</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atlygintinų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neatlygintinų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pavėžėjimo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Iš</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paramos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lėšų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paslaugų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teikimui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įrengtos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patalpos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įsigyta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technika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įranga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šių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veiklų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nevykdymo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laikotarpiu</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saugoma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projekto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paraiškoje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nurodytoje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vietoje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VVG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teritorijoje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t-LT"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V</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erslo</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planas</a:t>
            </a:r>
            <a:r>
              <a:rPr lang="lt-LT"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(neužpildžius VP atmetamas)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įrodantis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kad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verslas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yra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ekonomiškai</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gyvybingas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 y. RODIKLIAI: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grynojo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pelningumo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reikšmė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0 proc.,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skolos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kurios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reikšmė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0,65,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paskolų</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padengimo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reikšmė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1,25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einamojo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likvidumo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koeficiento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kurio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reikšmė</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1. </a:t>
            </a:r>
          </a:p>
          <a:p>
            <a:pPr>
              <a:lnSpc>
                <a:spcPct val="107000"/>
              </a:lnSpc>
              <a:spcAft>
                <a:spcPts val="800"/>
              </a:spcAft>
            </a:pPr>
            <a:r>
              <a:rPr lang="lt-LT" sz="2000"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arama</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nepažeidžiant</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nereikšmingos</a:t>
            </a:r>
            <a:r>
              <a:rPr lang="en-US" sz="20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(de minimis)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pagalbos</a:t>
            </a:r>
            <a:r>
              <a:rPr lang="lt-LT" sz="2000" kern="100" dirty="0">
                <a:effectLst/>
                <a:latin typeface="Calibri" panose="020F0502020204030204" pitchFamily="34" charset="0"/>
                <a:ea typeface="Calibri" panose="020F0502020204030204" pitchFamily="34" charset="0"/>
                <a:cs typeface="Times New Roman" panose="02020603050405020304" pitchFamily="18" charset="0"/>
              </a:rPr>
              <a:t>: 300 000 Eur per trejus finansinius metus.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80E23B33-C67C-B09B-3BA2-7BDDFF92A2D2}"/>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C81B81BA-2535-EA48-FFAD-EB9583893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9F2CD53A-62C1-7D25-5E42-A25EA3879B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80C83FDA-CA5D-CC5C-5778-8072623716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2501E2E-EED2-DFC4-2AD3-02F1BD863D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476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BB0FA5-ACB9-7AF0-F0E8-CB73DFFC3CD2}"/>
              </a:ext>
            </a:extLst>
          </p:cNvPr>
          <p:cNvSpPr txBox="1"/>
          <p:nvPr/>
        </p:nvSpPr>
        <p:spPr>
          <a:xfrm>
            <a:off x="4761" y="476672"/>
            <a:ext cx="8928992" cy="5436553"/>
          </a:xfrm>
          <a:prstGeom prst="rect">
            <a:avLst/>
          </a:prstGeom>
          <a:noFill/>
        </p:spPr>
        <p:txBody>
          <a:bodyPr wrap="square">
            <a:spAutoFit/>
          </a:bodyPr>
          <a:lstStyle/>
          <a:p>
            <a:pPr>
              <a:lnSpc>
                <a:spcPct val="107000"/>
              </a:lnSpc>
              <a:spcAft>
                <a:spcPts val="800"/>
              </a:spcAft>
            </a:pPr>
            <a:r>
              <a:rPr lang="lt-LT"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Investicijos į NT</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jei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vietos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statyba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rekonstravimas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kapitalinis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remontas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infrastruktūros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darbai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pateiktas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techninis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projektiniai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pasiūlymai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Žiūr</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STR</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partneris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nuomos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kito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teisėto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naudojimosi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pagrindais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netaikoma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investicijos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naujų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pastatų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statybą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sutartis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įregistruota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VĮ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Registrų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centre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galioti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ne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trumpiau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kaip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iki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vietos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projekto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kontrolės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laikotarpio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pabaigos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po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naujai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statomais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statiniais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į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kurią</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investuojama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pareiškėjui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priklausyti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išskyrus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atvejus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kai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pareiškėjas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nuomos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panaudos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patikėjimo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sutartį</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yra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sudaręs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valstybinės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žemės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valdytoju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lt-L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priklauso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keliems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bendraturčiams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įskaitant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bendrosios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jungtinės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nuosavybės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teise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visų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savininkų</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sutikimai</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lt-LT" kern="100" dirty="0">
                <a:highlight>
                  <a:srgbClr val="FFFF00"/>
                </a:highlight>
                <a:latin typeface="Calibri" panose="020F0502020204030204" pitchFamily="34" charset="0"/>
                <a:ea typeface="Calibri" panose="020F0502020204030204" pitchFamily="34" charset="0"/>
                <a:cs typeface="Times New Roman" panose="02020603050405020304" pitchFamily="18" charset="0"/>
              </a:rPr>
              <a:t>Kita</a:t>
            </a: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numatytos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investicijos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susijusios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su</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licencijuojama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veikla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kuriai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vykdyti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turi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būti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išduotas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leidimas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reikės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licencijos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arba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leidimo</a:t>
            </a:r>
            <a:r>
              <a:rPr lang="lt-LT" kern="100" dirty="0">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ė 1">
            <a:extLst>
              <a:ext uri="{FF2B5EF4-FFF2-40B4-BE49-F238E27FC236}">
                <a16:creationId xmlns:a16="http://schemas.microsoft.com/office/drawing/2014/main" id="{9098B861-ED4B-0D03-E0BC-D9788AE529FF}"/>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92C55ECD-BD00-9E94-EF93-9B0FB03D7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ADCC58CF-1BA6-9786-847B-506EB3D32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05262590-EEF4-BC2A-759F-C83F2CC65F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EC538CD6-86B4-85CF-4AF7-87FB16CE72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831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rmAutofit fontScale="90000"/>
          </a:bodyPr>
          <a:lstStyle/>
          <a:p>
            <a:r>
              <a:rPr lang="lt-LT" sz="2000" b="1" dirty="0">
                <a:latin typeface="+mn-lt"/>
              </a:rPr>
              <a:t>T</a:t>
            </a:r>
            <a:r>
              <a:rPr lang="lt-LT" sz="2000" b="1" i="0" dirty="0">
                <a:solidFill>
                  <a:srgbClr val="333333"/>
                </a:solidFill>
                <a:effectLst/>
                <a:latin typeface="+mn-lt"/>
              </a:rPr>
              <a:t>inkamumo sąlygos išlaidoms</a:t>
            </a:r>
            <a:endParaRPr lang="lt-LT" sz="2000" b="1" dirty="0">
              <a:latin typeface="+mn-lt"/>
            </a:endParaRPr>
          </a:p>
        </p:txBody>
      </p:sp>
      <p:sp>
        <p:nvSpPr>
          <p:cNvPr id="7" name="TextBox 6">
            <a:extLst>
              <a:ext uri="{FF2B5EF4-FFF2-40B4-BE49-F238E27FC236}">
                <a16:creationId xmlns:a16="http://schemas.microsoft.com/office/drawing/2014/main" id="{0FD7ABA9-F7C4-B0EE-FCF2-3000EA0F0D72}"/>
              </a:ext>
            </a:extLst>
          </p:cNvPr>
          <p:cNvSpPr txBox="1"/>
          <p:nvPr/>
        </p:nvSpPr>
        <p:spPr>
          <a:xfrm>
            <a:off x="287016" y="692696"/>
            <a:ext cx="8856984" cy="5356787"/>
          </a:xfrm>
          <a:prstGeom prst="rect">
            <a:avLst/>
          </a:prstGeom>
          <a:noFill/>
        </p:spPr>
        <p:txBody>
          <a:bodyPr wrap="square">
            <a:spAutoFit/>
          </a:bodyPr>
          <a:lstStyle/>
          <a:p>
            <a:pPr>
              <a:lnSpc>
                <a:spcPct val="107000"/>
              </a:lnSpc>
              <a:spcAft>
                <a:spcPts val="800"/>
              </a:spcAft>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Tinkamos finansuoti išlaidos turi:</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detaliai išdėstytos projekto paraiškoje;</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tiesiogiai susijusios su projekto įgyvendinimu ir būtinos;</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patikrinamos projekto įgyvendinimo ir jo kontrolės laikotarpiu;</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būti nekeičiamos projekto įgyvendinimo metu;</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neviršyti vidutinių atitinkamų prekių, paslaugų, darbų rinkos kainų;</a:t>
            </a:r>
          </a:p>
          <a:p>
            <a:pPr lvl="1">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bent 3 (trimis) skirtingų vykdytojų/tiekėjų. Bent 1 ne iš VVG teritorijos;</a:t>
            </a:r>
          </a:p>
          <a:p>
            <a:pPr lvl="1">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įkainiai</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patirtos tinkamu laikotarpiu (</a:t>
            </a:r>
            <a:r>
              <a:rPr lang="lt-LT" kern="100" dirty="0">
                <a:latin typeface="Calibri" panose="020F0502020204030204" pitchFamily="34" charset="0"/>
                <a:ea typeface="Calibri" panose="020F0502020204030204" pitchFamily="34" charset="0"/>
                <a:cs typeface="Times New Roman" panose="02020603050405020304" pitchFamily="18" charset="0"/>
              </a:rPr>
              <a:t>projekto pradžia ir pabaiga).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Bendrosios išlaidos gali būti patirtos ne anksčiau kaip 12 mėnesių iki vietos projekto paraiškos pateikimo dienos. Įgyvendinimo laikotarpis – iki 36 mėn.</a:t>
            </a:r>
          </a:p>
          <a:p>
            <a:pPr>
              <a:lnSpc>
                <a:spcPct val="107000"/>
              </a:lnSpc>
              <a:spcAft>
                <a:spcPts val="800"/>
              </a:spcAft>
            </a:pP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t-LT"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76C3D174-BC5B-FC7C-3CB5-CB58E2E4D48E}"/>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CA09D902-55FF-479B-66CA-B7DC8ACB2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937A9DC5-4D48-5B47-322F-4CB441BCF3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32C77D58-A324-B673-DC94-0DB7206EEB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659C6A9E-A064-A356-23EA-63E1C3115E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7434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2006D6-EECA-1D28-C5DC-91983B98C4FE}"/>
              </a:ext>
            </a:extLst>
          </p:cNvPr>
          <p:cNvSpPr txBox="1"/>
          <p:nvPr/>
        </p:nvSpPr>
        <p:spPr>
          <a:xfrm>
            <a:off x="323528" y="404664"/>
            <a:ext cx="8568952" cy="5857116"/>
          </a:xfrm>
          <a:prstGeom prst="rect">
            <a:avLst/>
          </a:prstGeom>
          <a:noFill/>
        </p:spPr>
        <p:txBody>
          <a:bodyPr wrap="square">
            <a:spAutoFit/>
          </a:bodyPr>
          <a:lstStyle/>
          <a:p>
            <a:pPr>
              <a:lnSpc>
                <a:spcPct val="107000"/>
              </a:lnSpc>
              <a:spcAft>
                <a:spcPts val="800"/>
              </a:spcAft>
            </a:pPr>
            <a:r>
              <a:rPr lang="lt-LT" sz="2000" b="1" kern="100" dirty="0">
                <a:effectLst/>
                <a:latin typeface="Calibri" panose="020F0502020204030204" pitchFamily="34" charset="0"/>
                <a:ea typeface="Calibri" panose="020F0502020204030204" pitchFamily="34" charset="0"/>
                <a:cs typeface="Times New Roman" panose="02020603050405020304" pitchFamily="18" charset="0"/>
              </a:rPr>
              <a:t>Tinkamų finansuoti vietos projektų išlaidų kategorijos:</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Naujų prekių įsigijimas. </a:t>
            </a:r>
          </a:p>
          <a:p>
            <a:pPr marL="285750" indent="-285750">
              <a:lnSpc>
                <a:spcPct val="107000"/>
              </a:lnSpc>
              <a:spcAft>
                <a:spcPts val="800"/>
              </a:spcAft>
              <a:buFont typeface="Arial" panose="020B0604020202020204" pitchFamily="34" charset="0"/>
              <a:buChar char="•"/>
            </a:pP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Naujų prekių ir įrangos, darbų, paslaugų įsigijimas. </a:t>
            </a:r>
            <a:r>
              <a:rPr lang="lt-LT" sz="1800" i="1" kern="100" dirty="0">
                <a:effectLst/>
                <a:latin typeface="Calibri" panose="020F0502020204030204" pitchFamily="34" charset="0"/>
                <a:ea typeface="Calibri" panose="020F0502020204030204" pitchFamily="34" charset="0"/>
                <a:cs typeface="Times New Roman" panose="02020603050405020304" pitchFamily="18" charset="0"/>
              </a:rPr>
              <a:t>(Naujų statybinių medžiagų įsigijimas finansuojamas tik tuo atveju, kai vietos projekte numatytai veiklai vykdyti būtinų pastatų ir (arba) statinių, statybos, rekonstravimo ar kapitalinio remonto darbai atliekami ūkio būdu).</a:t>
            </a:r>
          </a:p>
          <a:p>
            <a:pPr marL="285750" indent="-285750">
              <a:lnSpc>
                <a:spcPct val="107000"/>
              </a:lnSpc>
              <a:spcAft>
                <a:spcPts val="800"/>
              </a:spcAft>
              <a:buFont typeface="Arial" panose="020B0604020202020204" pitchFamily="34" charset="0"/>
              <a:buChar char="•"/>
            </a:pPr>
            <a:r>
              <a:rPr lang="lt-LT" kern="100" dirty="0">
                <a:latin typeface="Calibri" panose="020F0502020204030204" pitchFamily="34" charset="0"/>
                <a:ea typeface="Calibri" panose="020F0502020204030204" pitchFamily="34" charset="0"/>
                <a:cs typeface="Times New Roman" panose="02020603050405020304" pitchFamily="18" charset="0"/>
              </a:rPr>
              <a:t>B</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endrosios išlaidos (atlyginimu architektams, inžinieriams ir konsultantams už konsultacijas, susijusias su aplinkosauginiu ir ekonominiu tvarumu, įskaitant galimybių studijų, verslo planų (veiklos ir (arba) projekto aprašų) ir kitų su jais susijusių dokumentų rengimu, kai šios išlaidos, skiriamos nekilnojamajam turtui statyti ir gerinti, naujiems įrenginiams ir įrangai, įskaitant techniką, pirkti, taip pat projekto viešinimo priemonių, -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daugiau kaip 10 proc.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kitų tinkamų finansuoti išlaidų sumos ir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didesnė kaip 1 800 Eur;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statybų atveju: įprastų - </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 didesnė kaip </a:t>
            </a:r>
            <a:br>
              <a:rPr lang="lt-LT" sz="2400" kern="100" dirty="0">
                <a:effectLst/>
                <a:latin typeface="Calibri" panose="020F0502020204030204" pitchFamily="34" charset="0"/>
                <a:ea typeface="Calibri" panose="020F0502020204030204" pitchFamily="34" charset="0"/>
                <a:cs typeface="Times New Roman" panose="02020603050405020304" pitchFamily="18" charset="0"/>
              </a:rPr>
            </a:b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3 000 Eur; </a:t>
            </a:r>
            <a:r>
              <a:rPr lang="lt-LT" kern="100" dirty="0" err="1">
                <a:effectLst/>
                <a:latin typeface="Calibri" panose="020F0502020204030204" pitchFamily="34" charset="0"/>
                <a:ea typeface="Calibri" panose="020F0502020204030204" pitchFamily="34" charset="0"/>
                <a:cs typeface="Times New Roman" panose="02020603050405020304" pitchFamily="18" charset="0"/>
              </a:rPr>
              <a:t>paveldosauginių</a:t>
            </a: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 - </a:t>
            </a:r>
            <a:r>
              <a:rPr lang="lt-LT" sz="1800" kern="100" dirty="0">
                <a:effectLst/>
                <a:latin typeface="Calibri" panose="020F0502020204030204" pitchFamily="34" charset="0"/>
                <a:ea typeface="Calibri" panose="020F0502020204030204" pitchFamily="34" charset="0"/>
                <a:cs typeface="Times New Roman" panose="02020603050405020304" pitchFamily="18" charset="0"/>
              </a:rPr>
              <a:t>ne daugiau kaip 5 000 Eur Bendrosios išlaidos nėra tinkamos finansuoti, kai vietos projekte numatytos netiesioginės išlaidos (fiksuota norma), sąlyga netaikoma viešinimo priemonėms kompensuoti.</a:t>
            </a:r>
          </a:p>
          <a:p>
            <a:pPr marL="285750" indent="-285750">
              <a:lnSpc>
                <a:spcPct val="107000"/>
              </a:lnSpc>
              <a:spcAft>
                <a:spcPts val="800"/>
              </a:spcAft>
              <a:buFont typeface="Arial" panose="020B0604020202020204" pitchFamily="34" charset="0"/>
              <a:buChar char="•"/>
            </a:pPr>
            <a:r>
              <a:rPr lang="lt-LT" kern="100" dirty="0">
                <a:latin typeface="Calibri" panose="020F0502020204030204" pitchFamily="34" charset="0"/>
                <a:ea typeface="Calibri" panose="020F0502020204030204" pitchFamily="34" charset="0"/>
                <a:cs typeface="Times New Roman" panose="02020603050405020304" pitchFamily="18" charset="0"/>
              </a:rPr>
              <a:t>Netiesioginės išlaidos</a:t>
            </a:r>
            <a:endParaRPr lang="lt-L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ė 1">
            <a:extLst>
              <a:ext uri="{FF2B5EF4-FFF2-40B4-BE49-F238E27FC236}">
                <a16:creationId xmlns:a16="http://schemas.microsoft.com/office/drawing/2014/main" id="{AB625059-E337-64A6-3DE9-39CD1170C651}"/>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11F02120-7416-FD59-829B-96BE661DDD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1CA0515-429C-084B-10AC-7A76A7C78F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91393C45-FEE9-2D61-D3A0-48B7CA0730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382D0C9D-A040-E93B-75BD-E9287E5FAE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1869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A7122-DD90-4D10-06B8-80D9BED981F2}"/>
              </a:ext>
            </a:extLst>
          </p:cNvPr>
          <p:cNvSpPr txBox="1"/>
          <p:nvPr/>
        </p:nvSpPr>
        <p:spPr>
          <a:xfrm>
            <a:off x="251520" y="332656"/>
            <a:ext cx="8640960" cy="5820311"/>
          </a:xfrm>
          <a:prstGeom prst="rect">
            <a:avLst/>
          </a:prstGeom>
          <a:noFill/>
        </p:spPr>
        <p:txBody>
          <a:bodyPr wrap="square">
            <a:spAutoFit/>
          </a:bodyPr>
          <a:lstStyle/>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Naujų prekių įsigijimas. </a:t>
            </a:r>
          </a:p>
          <a:p>
            <a:pPr>
              <a:lnSpc>
                <a:spcPct val="107000"/>
              </a:lnSpc>
              <a:spcAft>
                <a:spcPts val="800"/>
              </a:spcAft>
            </a:pPr>
            <a:r>
              <a:rPr lang="lt-LT" sz="2400" kern="100" dirty="0">
                <a:effectLst/>
                <a:latin typeface="Calibri" panose="020F0502020204030204" pitchFamily="34" charset="0"/>
                <a:ea typeface="Calibri" panose="020F0502020204030204" pitchFamily="34" charset="0"/>
                <a:cs typeface="Times New Roman" panose="02020603050405020304" pitchFamily="18" charset="0"/>
              </a:rPr>
              <a:t>Motorinės transporto priemonės tik tuo atveju, jeigu:</a:t>
            </a:r>
          </a:p>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a:t>
            </a:r>
            <a:r>
              <a:rPr lang="lt-LT"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planuojama veikla – pavėžėjimo paslaugos teikimas socialiai pažeidžiamiems ir socialiai atskirtiems asmenims, gyvenantiems VVG teritorijoje </a:t>
            </a:r>
            <a:r>
              <a:rPr lang="lt-LT" kern="100" dirty="0">
                <a:effectLst/>
                <a:latin typeface="Calibri" panose="020F0502020204030204" pitchFamily="34" charset="0"/>
                <a:ea typeface="Calibri" panose="020F0502020204030204" pitchFamily="34" charset="0"/>
                <a:cs typeface="Times New Roman" panose="02020603050405020304" pitchFamily="18" charset="0"/>
              </a:rPr>
              <a:t>(Valstybinės kelių transporto inspekcijos </a:t>
            </a:r>
            <a:r>
              <a:rPr lang="lt-LT" kern="100" dirty="0">
                <a:latin typeface="Calibri" panose="020F0502020204030204" pitchFamily="34" charset="0"/>
                <a:ea typeface="Calibri" panose="020F0502020204030204" pitchFamily="34" charset="0"/>
                <a:cs typeface="Times New Roman" panose="02020603050405020304" pitchFamily="18" charset="0"/>
              </a:rPr>
              <a:t>viršininko įsakymas 2008-12-02 Nr</a:t>
            </a:r>
            <a:r>
              <a:rPr lang="lt-LT" kern="100" dirty="0">
                <a:effectLst/>
                <a:latin typeface="Calibri" panose="020F0502020204030204" pitchFamily="34" charset="0"/>
                <a:ea typeface="Calibri" panose="020F0502020204030204" pitchFamily="34" charset="0"/>
                <a:cs typeface="Times New Roman" panose="02020603050405020304" pitchFamily="18" charset="0"/>
              </a:rPr>
              <a:t>. 2B-479 „Dėl Motorinių transporto priemonių ir jų priekabų kategorijų ir klasių pagal konstrukciją reikalavimų patvirtinimo“), - M kategorijos M1 klasės bazinės komplektacijos transporto priemonė keleiviams vežti, turinti 8 sėdimas vietas keleiviams ir 1 sėdimą vietą vairuotojui ir (arba) pritaikyta neįgaliųjų vežimėliui, įskaitant M1 klasės bazinės komplektacijos elektromobilius, kaip nurodyta Lietuvos Respublikos alternatyviųjų degalų įstatyme, arba hibridinius automobilius, kuriuose bent vienas iš degalų šaltinių yra elektra, ir automobilius, varomus kitais alternatyviaisiais degalais, kurie pagaminti iš atsinaujinančių energijos išteklių. </a:t>
            </a:r>
          </a:p>
          <a:p>
            <a:pPr>
              <a:lnSpc>
                <a:spcPct val="107000"/>
              </a:lnSpc>
              <a:spcAft>
                <a:spcPts val="800"/>
              </a:spcAft>
            </a:pPr>
            <a:r>
              <a:rPr lang="lt-LT" kern="100" dirty="0">
                <a:effectLst/>
                <a:latin typeface="Calibri" panose="020F0502020204030204" pitchFamily="34" charset="0"/>
                <a:ea typeface="Calibri" panose="020F0502020204030204" pitchFamily="34" charset="0"/>
                <a:cs typeface="Times New Roman" panose="02020603050405020304" pitchFamily="18" charset="0"/>
              </a:rPr>
              <a:t>- </a:t>
            </a:r>
            <a:r>
              <a:rPr lang="lt-LT"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vietos projekto pagrindinė planuojama veikla – mobili prekyba ir (arba) mobilių paslaugų teikimas, </a:t>
            </a:r>
            <a:r>
              <a:rPr lang="lt-LT" kern="100" dirty="0">
                <a:effectLst/>
                <a:latin typeface="Calibri" panose="020F0502020204030204" pitchFamily="34" charset="0"/>
                <a:ea typeface="Calibri" panose="020F0502020204030204" pitchFamily="34" charset="0"/>
                <a:cs typeface="Times New Roman" panose="02020603050405020304" pitchFamily="18" charset="0"/>
              </a:rPr>
              <a:t>- N (N1 klasės) ir O kategorijos bazinės komplektacijos transporto priemonės, kroviniams vežti, kai kabinoje (salone) yra ne daugiau kaip 2 arba 3 sėdimosios vietos  arba 2 eilės sėdynių, krovinių skyrius, atskirtas stacionaria pertvara ir jame nėra langų ir kai ji neatsiejamai susijusi su versle numatytomis teikti paslaugomis, įskaitant N1 klasės bazinės komplektacijos elektromobilius</a:t>
            </a:r>
            <a:r>
              <a:rPr lang="lt-LT" kern="100" dirty="0">
                <a:latin typeface="Calibri" panose="020F0502020204030204" pitchFamily="34" charset="0"/>
                <a:ea typeface="Calibri" panose="020F0502020204030204" pitchFamily="34" charset="0"/>
                <a:cs typeface="Times New Roman" panose="02020603050405020304" pitchFamily="18" charset="0"/>
              </a:rPr>
              <a:t>.</a:t>
            </a:r>
            <a:endParaRPr lang="lt-LT"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ė 1">
            <a:extLst>
              <a:ext uri="{FF2B5EF4-FFF2-40B4-BE49-F238E27FC236}">
                <a16:creationId xmlns:a16="http://schemas.microsoft.com/office/drawing/2014/main" id="{338F424C-FFB9-6017-1878-A5A1529EE545}"/>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9BD5FD27-CC4D-ACF6-FE8C-F16BBC969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938D1B8-F9FF-B234-BC64-00B7599EDC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7923CFC7-F07A-71A8-6F3C-9F174877F2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5863DD54-18C0-D19C-6DED-41B5D8E9A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63062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06DE56-C972-DC3A-F8F6-3040A099DAE3}"/>
              </a:ext>
            </a:extLst>
          </p:cNvPr>
          <p:cNvSpPr>
            <a:spLocks noGrp="1"/>
          </p:cNvSpPr>
          <p:nvPr>
            <p:ph type="title"/>
          </p:nvPr>
        </p:nvSpPr>
        <p:spPr>
          <a:xfrm>
            <a:off x="457200" y="44624"/>
            <a:ext cx="8229600" cy="562074"/>
          </a:xfrm>
        </p:spPr>
        <p:txBody>
          <a:bodyPr>
            <a:normAutofit/>
          </a:bodyPr>
          <a:lstStyle/>
          <a:p>
            <a:r>
              <a:rPr lang="lt-LT" sz="2400" kern="100" dirty="0">
                <a:effectLst/>
                <a:latin typeface="Calibri" panose="020F0502020204030204" pitchFamily="34" charset="0"/>
                <a:ea typeface="Calibri" panose="020F0502020204030204" pitchFamily="34" charset="0"/>
                <a:cs typeface="Times New Roman" panose="02020603050405020304" pitchFamily="18" charset="0"/>
              </a:rPr>
              <a:t>Netinkamos finansuoti išlaidos</a:t>
            </a:r>
            <a:endParaRPr lang="en-US" sz="2400" dirty="0"/>
          </a:p>
        </p:txBody>
      </p:sp>
      <p:sp>
        <p:nvSpPr>
          <p:cNvPr id="3" name="Turinio vietos rezervavimo ženklas 2">
            <a:extLst>
              <a:ext uri="{FF2B5EF4-FFF2-40B4-BE49-F238E27FC236}">
                <a16:creationId xmlns:a16="http://schemas.microsoft.com/office/drawing/2014/main" id="{3190405B-C58F-0B94-0D2E-49DF7E975E6A}"/>
              </a:ext>
            </a:extLst>
          </p:cNvPr>
          <p:cNvSpPr>
            <a:spLocks noGrp="1"/>
          </p:cNvSpPr>
          <p:nvPr>
            <p:ph idx="1"/>
          </p:nvPr>
        </p:nvSpPr>
        <p:spPr>
          <a:xfrm>
            <a:off x="89756" y="957876"/>
            <a:ext cx="8964488" cy="5855500"/>
          </a:xfrm>
        </p:spPr>
        <p:txBody>
          <a:bodyPr>
            <a:normAutofit fontScale="25000" lnSpcReduction="20000"/>
          </a:bodyPr>
          <a:lstStyle/>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nepagrįstai didelės išlaidos;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nekilnojamojo turto įsigijimo išlaidos;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naudotų prekių įsigijimo išlaidos;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baudos, nuobaudos ir bylinėjimosi išlaidos;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trumpalaikio turto</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transporto priemonės, išskyrus atvejus numatytus Taisyklėse;</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išlaidos, nepagrįstos faktine gautų prekių, atliktų darbų, paslaugų verte;</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išlaidos, kurios buvo finansuotos (apmokėtos);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PVM, kurį projekto vykdytojas pagal PVM įstatymą turi ar galėtų turėti galimybę įtraukti į PVM atskaitą (net jei tokio PVM projektų vykdytojas į atskaitą neįtraukė), yra netinkamas finansuoti iš paramos lėšų;</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išlaidos, nebūtinos projektui sėkmingai įgyvendinti ir neatitinkančios patikimo finansų valdymo principo;</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investicijų į turtą, kurio valdymo (naudojimo) teisė pareiškėjui apribota (turtas areštuotas);</a:t>
            </a:r>
          </a:p>
          <a:p>
            <a:pPr>
              <a:lnSpc>
                <a:spcPct val="120000"/>
              </a:lnSpc>
              <a:spcBef>
                <a:spcPts val="0"/>
              </a:spcBef>
            </a:pPr>
            <a:r>
              <a:rPr lang="lt-LT" sz="8000" kern="100" dirty="0">
                <a:effectLst/>
                <a:latin typeface="+mj-lt"/>
                <a:ea typeface="Calibri" panose="020F0502020204030204" pitchFamily="34" charset="0"/>
                <a:cs typeface="Times New Roman" panose="02020603050405020304" pitchFamily="18" charset="0"/>
              </a:rPr>
              <a:t>investicijos, skirtos pirminės žemės ūkio produkcijos gamybai, žemės dirbimo ir miško kirtimo vykdymui, traktorių, kurių variklio galia 60 kW arba daugiau, melioracinių, kelių statybos ir savaeigių mašinų bei ekskavatorių įsigijimo išlaidos.</a:t>
            </a:r>
          </a:p>
          <a:p>
            <a:endParaRPr lang="en-US" dirty="0"/>
          </a:p>
        </p:txBody>
      </p:sp>
      <p:grpSp>
        <p:nvGrpSpPr>
          <p:cNvPr id="4" name="Grupė 3">
            <a:extLst>
              <a:ext uri="{FF2B5EF4-FFF2-40B4-BE49-F238E27FC236}">
                <a16:creationId xmlns:a16="http://schemas.microsoft.com/office/drawing/2014/main" id="{A64ED29D-341B-2D70-1156-2988CE7630EF}"/>
              </a:ext>
            </a:extLst>
          </p:cNvPr>
          <p:cNvGrpSpPr/>
          <p:nvPr/>
        </p:nvGrpSpPr>
        <p:grpSpPr>
          <a:xfrm>
            <a:off x="5940152" y="688410"/>
            <a:ext cx="3023790" cy="538932"/>
            <a:chOff x="1620307" y="5805191"/>
            <a:chExt cx="4321026" cy="770140"/>
          </a:xfrm>
        </p:grpSpPr>
        <p:pic>
          <p:nvPicPr>
            <p:cNvPr id="5" name="Picture 4">
              <a:extLst>
                <a:ext uri="{FF2B5EF4-FFF2-40B4-BE49-F238E27FC236}">
                  <a16:creationId xmlns:a16="http://schemas.microsoft.com/office/drawing/2014/main" id="{584D5384-9BCB-5563-1450-5B7192B1C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4ABFDA93-0A1E-95CC-543D-53520B1013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E823F254-2BC6-84D1-E3CB-74758791FF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11A92161-FEEE-01C7-81E3-01BAFDE228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42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C78A96-D535-5FB7-82B3-2644F2C76CCB}"/>
              </a:ext>
            </a:extLst>
          </p:cNvPr>
          <p:cNvSpPr>
            <a:spLocks noGrp="1"/>
          </p:cNvSpPr>
          <p:nvPr>
            <p:ph type="title"/>
          </p:nvPr>
        </p:nvSpPr>
        <p:spPr>
          <a:xfrm>
            <a:off x="457200" y="274638"/>
            <a:ext cx="8229600" cy="562074"/>
          </a:xfrm>
        </p:spPr>
        <p:txBody>
          <a:bodyPr>
            <a:normAutofit fontScale="90000"/>
          </a:bodyPr>
          <a:lstStyle/>
          <a:p>
            <a:r>
              <a:rPr lang="lt-LT" dirty="0"/>
              <a:t>VP atmetamas </a:t>
            </a:r>
            <a:r>
              <a:rPr lang="lt-LT" sz="2200" dirty="0"/>
              <a:t>(iš VP AT)</a:t>
            </a:r>
            <a:endParaRPr lang="en-US" sz="2200" dirty="0"/>
          </a:p>
        </p:txBody>
      </p:sp>
      <p:sp>
        <p:nvSpPr>
          <p:cNvPr id="3" name="Turinio vietos rezervavimo ženklas 2">
            <a:extLst>
              <a:ext uri="{FF2B5EF4-FFF2-40B4-BE49-F238E27FC236}">
                <a16:creationId xmlns:a16="http://schemas.microsoft.com/office/drawing/2014/main" id="{43998362-7C8B-1573-5336-5A26CFD33CE6}"/>
              </a:ext>
            </a:extLst>
          </p:cNvPr>
          <p:cNvSpPr>
            <a:spLocks noGrp="1"/>
          </p:cNvSpPr>
          <p:nvPr>
            <p:ph idx="1"/>
          </p:nvPr>
        </p:nvSpPr>
        <p:spPr>
          <a:xfrm>
            <a:off x="107504" y="908720"/>
            <a:ext cx="8856984" cy="5949280"/>
          </a:xfrm>
        </p:spPr>
        <p:txBody>
          <a:bodyPr>
            <a:noAutofit/>
          </a:bodyPr>
          <a:lstStyle/>
          <a:p>
            <a:pPr marL="0" indent="0">
              <a:spcBef>
                <a:spcPts val="0"/>
              </a:spcBef>
              <a:buNone/>
            </a:pPr>
            <a:r>
              <a:rPr lang="lt-LT" sz="2400" dirty="0"/>
              <a:t>81.          </a:t>
            </a:r>
            <a:r>
              <a:rPr lang="lt-LT" sz="2400" dirty="0">
                <a:highlight>
                  <a:srgbClr val="FFFF00"/>
                </a:highlight>
              </a:rPr>
              <a:t>VPS vykdytoja nesiunčia pareiškėjui paklausimų</a:t>
            </a:r>
            <a:r>
              <a:rPr lang="lt-LT" sz="2400" dirty="0"/>
              <a:t>, </a:t>
            </a:r>
            <a:r>
              <a:rPr lang="lt-LT" sz="2400" dirty="0">
                <a:highlight>
                  <a:srgbClr val="FFFF00"/>
                </a:highlight>
              </a:rPr>
              <a:t>atmeta</a:t>
            </a:r>
            <a:r>
              <a:rPr lang="lt-LT" sz="2400" dirty="0"/>
              <a:t> vietos projekto paraišką ir neteikia paramos paraiškos svarstyti VPS vykdytojos PAK, kai pagal konkrečios VPS priemonės kvietimą teikti vietos projektų paraiškas:</a:t>
            </a:r>
          </a:p>
          <a:p>
            <a:pPr marL="0" indent="0">
              <a:spcBef>
                <a:spcPts val="0"/>
              </a:spcBef>
              <a:buNone/>
            </a:pPr>
            <a:r>
              <a:rPr lang="lt-LT" sz="2400" dirty="0"/>
              <a:t>81.1.       pateikta vietos projekto paraiška užpildyta </a:t>
            </a:r>
            <a:r>
              <a:rPr lang="lt-LT" sz="2400" dirty="0">
                <a:highlight>
                  <a:srgbClr val="FFFF00"/>
                </a:highlight>
              </a:rPr>
              <a:t>ne lietuvių kalba</a:t>
            </a:r>
            <a:r>
              <a:rPr lang="lt-LT" sz="2400" dirty="0"/>
              <a:t>;</a:t>
            </a:r>
          </a:p>
          <a:p>
            <a:pPr marL="0" indent="0">
              <a:spcBef>
                <a:spcPts val="0"/>
              </a:spcBef>
              <a:buNone/>
            </a:pPr>
            <a:r>
              <a:rPr lang="lt-LT" sz="2400" dirty="0"/>
              <a:t>81.2.       pateikta paramos paraiška užpildyta </a:t>
            </a:r>
            <a:r>
              <a:rPr lang="lt-LT" sz="2400" dirty="0">
                <a:highlight>
                  <a:srgbClr val="FFFF00"/>
                </a:highlight>
              </a:rPr>
              <a:t>netinkamos formos</a:t>
            </a:r>
            <a:r>
              <a:rPr lang="lt-LT" sz="2400" dirty="0"/>
              <a:t>;</a:t>
            </a:r>
          </a:p>
          <a:p>
            <a:pPr marL="0" indent="0">
              <a:spcBef>
                <a:spcPts val="0"/>
              </a:spcBef>
              <a:buNone/>
            </a:pPr>
            <a:r>
              <a:rPr lang="lt-LT" sz="2400" dirty="0"/>
              <a:t>81.3.       prie vietos projekto paraiškos </a:t>
            </a:r>
            <a:r>
              <a:rPr lang="lt-LT" sz="2400" dirty="0">
                <a:highlight>
                  <a:srgbClr val="FFFF00"/>
                </a:highlight>
              </a:rPr>
              <a:t>nepateiktas verslo planas arba pateiktas netinkamos formos verslo plana</a:t>
            </a:r>
            <a:r>
              <a:rPr lang="lt-LT" sz="2400" dirty="0"/>
              <a:t>s (taikoma, kai Kvietime numatytas reikalavimas teikti verslo planą ir prie Kvietimo dokumentacijos pridėta verslo plano forma);</a:t>
            </a:r>
          </a:p>
          <a:p>
            <a:pPr marL="0" indent="0">
              <a:spcBef>
                <a:spcPts val="0"/>
              </a:spcBef>
              <a:buNone/>
            </a:pPr>
            <a:r>
              <a:rPr lang="lt-LT" sz="2400" dirty="0"/>
              <a:t>81.4.       prie vietos projekto paraiškos </a:t>
            </a:r>
            <a:r>
              <a:rPr lang="lt-LT" sz="2400" dirty="0">
                <a:highlight>
                  <a:srgbClr val="FFFF00"/>
                </a:highlight>
              </a:rPr>
              <a:t>pateiktas</a:t>
            </a:r>
            <a:r>
              <a:rPr lang="lt-LT" sz="2400" dirty="0"/>
              <a:t> Kvietimo priede nustatytos formos </a:t>
            </a:r>
            <a:r>
              <a:rPr lang="lt-LT" sz="2400" dirty="0">
                <a:highlight>
                  <a:srgbClr val="FFFF00"/>
                </a:highlight>
              </a:rPr>
              <a:t>verslo planas, bet jis neparengtas arba parengtas iš dalies</a:t>
            </a:r>
            <a:r>
              <a:rPr lang="lt-LT" sz="2400" dirty="0"/>
              <a:t>, pvz., nepateikta duomenų apie numatomo verslo idėją ir (arba) esamos situacijos analizę ir prognozuojamą pokytį ir (arba) finansinę dalį ir pan. (taikoma, kai pagal Kvietimo informaciją verslo planas turi būti parengtas). </a:t>
            </a:r>
            <a:endParaRPr lang="en-US" sz="2400" dirty="0"/>
          </a:p>
        </p:txBody>
      </p:sp>
      <p:grpSp>
        <p:nvGrpSpPr>
          <p:cNvPr id="4" name="Grupė 3">
            <a:extLst>
              <a:ext uri="{FF2B5EF4-FFF2-40B4-BE49-F238E27FC236}">
                <a16:creationId xmlns:a16="http://schemas.microsoft.com/office/drawing/2014/main" id="{8967C69B-4F6B-7BCF-2C39-E2192E8FA8B6}"/>
              </a:ext>
            </a:extLst>
          </p:cNvPr>
          <p:cNvGrpSpPr/>
          <p:nvPr/>
        </p:nvGrpSpPr>
        <p:grpSpPr>
          <a:xfrm>
            <a:off x="6120210" y="64318"/>
            <a:ext cx="3023790" cy="538932"/>
            <a:chOff x="1620307" y="5805191"/>
            <a:chExt cx="4321026" cy="770140"/>
          </a:xfrm>
        </p:grpSpPr>
        <p:pic>
          <p:nvPicPr>
            <p:cNvPr id="5" name="Picture 4">
              <a:extLst>
                <a:ext uri="{FF2B5EF4-FFF2-40B4-BE49-F238E27FC236}">
                  <a16:creationId xmlns:a16="http://schemas.microsoft.com/office/drawing/2014/main" id="{1B2B247A-A300-DAE2-B1D7-662EE0860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D6FA318F-8118-BB2E-2021-D97A499857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6A751811-EFF2-402A-A2B7-4F8B71B9E0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D01BFD4-4FDB-6A2E-EDBD-95E897104B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0036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Lentelė 3"/>
          <p:cNvGraphicFramePr>
            <a:graphicFrameLocks noGrp="1"/>
          </p:cNvGraphicFramePr>
          <p:nvPr/>
        </p:nvGraphicFramePr>
        <p:xfrm>
          <a:off x="179512" y="116632"/>
          <a:ext cx="8784978" cy="524256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664296">
                  <a:extLst>
                    <a:ext uri="{9D8B030D-6E8A-4147-A177-3AD203B41FA5}">
                      <a16:colId xmlns:a16="http://schemas.microsoft.com/office/drawing/2014/main" val="20003"/>
                    </a:ext>
                  </a:extLst>
                </a:gridCol>
                <a:gridCol w="1512170">
                  <a:extLst>
                    <a:ext uri="{9D8B030D-6E8A-4147-A177-3AD203B41FA5}">
                      <a16:colId xmlns:a16="http://schemas.microsoft.com/office/drawing/2014/main" val="20004"/>
                    </a:ext>
                  </a:extLst>
                </a:gridCol>
              </a:tblGrid>
              <a:tr h="1728192">
                <a:tc>
                  <a:txBody>
                    <a:bodyPr/>
                    <a:lstStyle/>
                    <a:p>
                      <a:r>
                        <a:rPr lang="lt-LT" dirty="0"/>
                        <a:t>Priemonė </a:t>
                      </a:r>
                    </a:p>
                  </a:txBody>
                  <a:tcPr/>
                </a:tc>
                <a:tc>
                  <a:txBody>
                    <a:bodyPr/>
                    <a:lstStyle/>
                    <a:p>
                      <a:r>
                        <a:rPr lang="lt-LT" dirty="0"/>
                        <a:t>Paramos lėšos iš viso </a:t>
                      </a:r>
                      <a:r>
                        <a:rPr lang="lt-LT" dirty="0" err="1"/>
                        <a:t>Eur</a:t>
                      </a:r>
                      <a:r>
                        <a:rPr lang="lt-LT" dirty="0"/>
                        <a:t>/ paramos intensyvumo </a:t>
                      </a:r>
                      <a:r>
                        <a:rPr lang="lt-LT" dirty="0" err="1"/>
                        <a:t>maks</a:t>
                      </a:r>
                      <a:r>
                        <a:rPr lang="lt-LT" dirty="0"/>
                        <a:t>. norma</a:t>
                      </a:r>
                    </a:p>
                  </a:txBody>
                  <a:tcPr/>
                </a:tc>
                <a:tc>
                  <a:txBody>
                    <a:bodyPr/>
                    <a:lstStyle/>
                    <a:p>
                      <a:r>
                        <a:rPr lang="lt-LT" dirty="0"/>
                        <a:t>Poreikiai </a:t>
                      </a:r>
                    </a:p>
                  </a:txBody>
                  <a:tcPr/>
                </a:tc>
                <a:tc>
                  <a:txBody>
                    <a:bodyPr/>
                    <a:lstStyle/>
                    <a:p>
                      <a:r>
                        <a:rPr lang="lt-LT" dirty="0"/>
                        <a:t>Programos ir nacionaliniai bendrieji rezultato ir produkto rodikliai</a:t>
                      </a:r>
                    </a:p>
                  </a:txBody>
                  <a:tcPr/>
                </a:tc>
                <a:tc>
                  <a:txBody>
                    <a:bodyPr/>
                    <a:lstStyle/>
                    <a:p>
                      <a:r>
                        <a:rPr lang="lt-LT" dirty="0"/>
                        <a:t>Teritoriniai individualūs rodikliai </a:t>
                      </a:r>
                    </a:p>
                  </a:txBody>
                  <a:tcPr/>
                </a:tc>
                <a:extLst>
                  <a:ext uri="{0D108BD9-81ED-4DB2-BD59-A6C34878D82A}">
                    <a16:rowId xmlns:a16="http://schemas.microsoft.com/office/drawing/2014/main" val="10000"/>
                  </a:ext>
                </a:extLst>
              </a:tr>
              <a:tr h="2213915">
                <a:tc>
                  <a:txBody>
                    <a:bodyPr/>
                    <a:lstStyle/>
                    <a:p>
                      <a:r>
                        <a:rPr lang="lt-LT" dirty="0"/>
                        <a:t>II. Privataus verslo stiprinimas VVG teritorijoje </a:t>
                      </a:r>
                    </a:p>
                    <a:p>
                      <a:endParaRPr lang="lt-LT" dirty="0"/>
                    </a:p>
                    <a:p>
                      <a:r>
                        <a:rPr lang="lt-LT" b="1" dirty="0"/>
                        <a:t>KVIETIMAI</a:t>
                      </a:r>
                      <a:r>
                        <a:rPr lang="lt-LT" dirty="0"/>
                        <a:t> </a:t>
                      </a:r>
                      <a:r>
                        <a:rPr lang="lt-LT" sz="1600" dirty="0"/>
                        <a:t>2024 – 2 VP </a:t>
                      </a:r>
                    </a:p>
                    <a:p>
                      <a:r>
                        <a:rPr lang="lt-LT" sz="1600" b="1" dirty="0"/>
                        <a:t>(200 000) </a:t>
                      </a:r>
                      <a:r>
                        <a:rPr lang="lt-LT" sz="1600" dirty="0"/>
                        <a:t>2025 –3 VP 2026 –1 VP 2027 –2 VP</a:t>
                      </a:r>
                    </a:p>
                  </a:txBody>
                  <a:tcPr/>
                </a:tc>
                <a:tc>
                  <a:txBody>
                    <a:bodyPr/>
                    <a:lstStyle/>
                    <a:p>
                      <a:r>
                        <a:rPr lang="lt-LT" b="1" dirty="0"/>
                        <a:t>700000</a:t>
                      </a:r>
                      <a:r>
                        <a:rPr lang="lt-LT" dirty="0"/>
                        <a:t>/ </a:t>
                      </a:r>
                      <a:r>
                        <a:rPr lang="lt-LT" dirty="0" err="1"/>
                        <a:t>maks</a:t>
                      </a:r>
                      <a:r>
                        <a:rPr lang="lt-LT" dirty="0"/>
                        <a:t>. projektui </a:t>
                      </a:r>
                      <a:r>
                        <a:rPr lang="lt-LT" b="1" dirty="0"/>
                        <a:t>100000</a:t>
                      </a:r>
                      <a:r>
                        <a:rPr lang="lt-LT" dirty="0"/>
                        <a:t>/ </a:t>
                      </a:r>
                    </a:p>
                    <a:p>
                      <a:r>
                        <a:rPr lang="lt-LT" b="1" dirty="0"/>
                        <a:t>65</a:t>
                      </a:r>
                      <a:r>
                        <a:rPr lang="lt-LT" dirty="0"/>
                        <a:t> proc. </a:t>
                      </a:r>
                    </a:p>
                  </a:txBody>
                  <a:tcPr/>
                </a:tc>
                <a:tc>
                  <a:txBody>
                    <a:bodyPr/>
                    <a:lstStyle/>
                    <a:p>
                      <a:r>
                        <a:rPr lang="lt-LT" b="1" dirty="0"/>
                        <a:t>g3 </a:t>
                      </a:r>
                      <a:r>
                        <a:rPr lang="lt-LT" b="0" dirty="0"/>
                        <a:t>(verslų kūrimas) </a:t>
                      </a:r>
                    </a:p>
                    <a:p>
                      <a:r>
                        <a:rPr lang="lt-LT" b="1" dirty="0"/>
                        <a:t>p2 </a:t>
                      </a:r>
                      <a:r>
                        <a:rPr lang="lt-LT" b="0" dirty="0"/>
                        <a:t>(skatinti darbo vietas jauniems žmonėms)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a:t>R.37 </a:t>
                      </a:r>
                      <a:r>
                        <a:rPr lang="lt-LT" b="0" dirty="0"/>
                        <a:t>(naujos DV)</a:t>
                      </a:r>
                      <a:r>
                        <a:rPr lang="lt-LT" b="1" dirty="0"/>
                        <a:t> </a:t>
                      </a:r>
                      <a:r>
                        <a:rPr lang="pt-BR" b="1" dirty="0"/>
                        <a:t>– 14 </a:t>
                      </a:r>
                      <a:endParaRPr lang="lt-LT" b="1" dirty="0"/>
                    </a:p>
                    <a:p>
                      <a:pPr marL="0" marR="0" indent="0" algn="l" defTabSz="914400" rtl="0" eaLnBrk="1" fontAlgn="auto" latinLnBrk="0" hangingPunct="1">
                        <a:lnSpc>
                          <a:spcPct val="100000"/>
                        </a:lnSpc>
                        <a:spcBef>
                          <a:spcPts val="0"/>
                        </a:spcBef>
                        <a:spcAft>
                          <a:spcPts val="0"/>
                        </a:spcAft>
                        <a:buClrTx/>
                        <a:buSzTx/>
                        <a:buFontTx/>
                        <a:buNone/>
                        <a:tabLst/>
                        <a:defRPr/>
                      </a:pPr>
                      <a:r>
                        <a:rPr lang="pt-BR" b="1" dirty="0"/>
                        <a:t>R.39 </a:t>
                      </a:r>
                      <a:r>
                        <a:rPr lang="lt-LT" b="0" dirty="0"/>
                        <a:t>(naujos įmonės)</a:t>
                      </a:r>
                      <a:r>
                        <a:rPr lang="lt-LT" b="1" dirty="0"/>
                        <a:t> </a:t>
                      </a:r>
                      <a:r>
                        <a:rPr lang="pt-BR" b="1" dirty="0"/>
                        <a:t>– 4 </a:t>
                      </a:r>
                      <a:endParaRPr lang="lt-LT" b="1" dirty="0"/>
                    </a:p>
                    <a:p>
                      <a:pPr marL="0" marR="0" indent="0" algn="l" defTabSz="914400" rtl="0" eaLnBrk="1" fontAlgn="auto" latinLnBrk="0" hangingPunct="1">
                        <a:lnSpc>
                          <a:spcPct val="100000"/>
                        </a:lnSpc>
                        <a:spcBef>
                          <a:spcPts val="0"/>
                        </a:spcBef>
                        <a:spcAft>
                          <a:spcPts val="0"/>
                        </a:spcAft>
                        <a:buClrTx/>
                        <a:buSzTx/>
                        <a:buFontTx/>
                        <a:buNone/>
                        <a:tabLst/>
                        <a:defRPr/>
                      </a:pPr>
                      <a:r>
                        <a:rPr lang="pt-BR" b="1" dirty="0"/>
                        <a:t>N-R.37.4 </a:t>
                      </a:r>
                      <a:r>
                        <a:rPr lang="lt-LT" b="0" dirty="0"/>
                        <a:t>(naujos DV jauniems žmonėms (iki 40 m.))</a:t>
                      </a:r>
                      <a:r>
                        <a:rPr lang="lt-LT" b="1" dirty="0"/>
                        <a:t> </a:t>
                      </a:r>
                      <a:r>
                        <a:rPr lang="pt-BR" b="1" dirty="0"/>
                        <a:t>– 4 </a:t>
                      </a:r>
                      <a:endParaRPr lang="lt-LT" b="1" dirty="0"/>
                    </a:p>
                    <a:p>
                      <a:pPr marL="0" marR="0" indent="0" algn="l" defTabSz="914400" rtl="0" eaLnBrk="1" fontAlgn="auto" latinLnBrk="0" hangingPunct="1">
                        <a:lnSpc>
                          <a:spcPct val="100000"/>
                        </a:lnSpc>
                        <a:spcBef>
                          <a:spcPts val="0"/>
                        </a:spcBef>
                        <a:spcAft>
                          <a:spcPts val="0"/>
                        </a:spcAft>
                        <a:buClrTx/>
                        <a:buSzTx/>
                        <a:buFontTx/>
                        <a:buNone/>
                        <a:tabLst/>
                        <a:defRPr/>
                      </a:pPr>
                      <a:r>
                        <a:rPr lang="lt-LT" b="1" dirty="0"/>
                        <a:t>L.700</a:t>
                      </a:r>
                      <a:r>
                        <a:rPr lang="lt-LT" dirty="0"/>
                        <a:t> (VP skaičius) - </a:t>
                      </a:r>
                      <a:r>
                        <a:rPr lang="lt-LT" b="1" dirty="0"/>
                        <a:t>7</a:t>
                      </a:r>
                      <a:endParaRPr lang="lt-LT" dirty="0"/>
                    </a:p>
                    <a:p>
                      <a:endParaRPr lang="lt-LT"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b="1" dirty="0"/>
                        <a:t>ROKI-R.2 </a:t>
                      </a:r>
                      <a:r>
                        <a:rPr lang="lt-LT" dirty="0"/>
                        <a:t>(darbo vietos jauniems žmonėms (iki 40 m.)) – 4</a:t>
                      </a:r>
                    </a:p>
                  </a:txBody>
                  <a:tcPr/>
                </a:tc>
                <a:extLst>
                  <a:ext uri="{0D108BD9-81ED-4DB2-BD59-A6C34878D82A}">
                    <a16:rowId xmlns:a16="http://schemas.microsoft.com/office/drawing/2014/main" val="10001"/>
                  </a:ext>
                </a:extLst>
              </a:tr>
            </a:tbl>
          </a:graphicData>
        </a:graphic>
      </p:graphicFrame>
      <p:sp>
        <p:nvSpPr>
          <p:cNvPr id="2" name="Ovalas 1">
            <a:extLst>
              <a:ext uri="{FF2B5EF4-FFF2-40B4-BE49-F238E27FC236}">
                <a16:creationId xmlns:a16="http://schemas.microsoft.com/office/drawing/2014/main" id="{90566042-4631-F1CB-AC59-AB72B6CC209F}"/>
              </a:ext>
            </a:extLst>
          </p:cNvPr>
          <p:cNvSpPr/>
          <p:nvPr/>
        </p:nvSpPr>
        <p:spPr>
          <a:xfrm>
            <a:off x="0" y="3486984"/>
            <a:ext cx="1512168" cy="216024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urinio vietos rezervavimo ženklas 5">
            <a:extLst>
              <a:ext uri="{FF2B5EF4-FFF2-40B4-BE49-F238E27FC236}">
                <a16:creationId xmlns:a16="http://schemas.microsoft.com/office/drawing/2014/main" id="{FD1CCECB-CC83-F785-16A9-22AB8F8E9BEC}"/>
              </a:ext>
            </a:extLst>
          </p:cNvPr>
          <p:cNvSpPr>
            <a:spLocks noGrp="1"/>
          </p:cNvSpPr>
          <p:nvPr>
            <p:ph idx="1"/>
          </p:nvPr>
        </p:nvSpPr>
        <p:spPr>
          <a:xfrm>
            <a:off x="457200" y="5301208"/>
            <a:ext cx="8229600" cy="951404"/>
          </a:xfrm>
        </p:spPr>
        <p:txBody>
          <a:bodyPr>
            <a:noAutofit/>
          </a:bodyPr>
          <a:lstStyle/>
          <a:p>
            <a:pPr marL="0" indent="0" algn="ctr">
              <a:buNone/>
            </a:pPr>
            <a:r>
              <a:rPr lang="lt-LT" sz="2400" dirty="0"/>
              <a:t>Specialiosios sąlygos:  </a:t>
            </a:r>
          </a:p>
          <a:p>
            <a:pPr algn="ctr"/>
            <a:r>
              <a:rPr lang="lt-LT" sz="2400" dirty="0"/>
              <a:t>50 tūkst. Eur/ 1 darbo vieta (pilnu etatu).</a:t>
            </a:r>
          </a:p>
          <a:p>
            <a:pPr algn="ctr"/>
            <a:r>
              <a:rPr lang="lt-LT" sz="2400" dirty="0"/>
              <a:t>K</a:t>
            </a:r>
            <a:r>
              <a:rPr lang="en-US" sz="2400" dirty="0" err="1"/>
              <a:t>limato</a:t>
            </a:r>
            <a:r>
              <a:rPr lang="en-US" sz="2400" dirty="0"/>
              <a:t> </a:t>
            </a:r>
            <a:r>
              <a:rPr lang="en-US" sz="2400" dirty="0" err="1"/>
              <a:t>kaitos</a:t>
            </a:r>
            <a:r>
              <a:rPr lang="en-US" sz="2400" dirty="0"/>
              <a:t> </a:t>
            </a:r>
            <a:r>
              <a:rPr lang="en-US" sz="2400" dirty="0" err="1"/>
              <a:t>švelninim</a:t>
            </a:r>
            <a:r>
              <a:rPr lang="lt-LT" sz="2400" dirty="0" err="1"/>
              <a:t>as</a:t>
            </a:r>
            <a:r>
              <a:rPr lang="en-US" sz="2400" dirty="0"/>
              <a:t> </a:t>
            </a:r>
            <a:r>
              <a:rPr lang="en-US" sz="2400" dirty="0" err="1"/>
              <a:t>arba</a:t>
            </a:r>
            <a:r>
              <a:rPr lang="en-US" sz="2400" dirty="0"/>
              <a:t> </a:t>
            </a:r>
            <a:r>
              <a:rPr lang="en-US" sz="2400" dirty="0" err="1"/>
              <a:t>tvari</a:t>
            </a:r>
            <a:r>
              <a:rPr lang="en-US" sz="2400" dirty="0"/>
              <a:t> </a:t>
            </a:r>
            <a:r>
              <a:rPr lang="en-US" sz="2400" dirty="0" err="1"/>
              <a:t>energetik</a:t>
            </a:r>
            <a:r>
              <a:rPr lang="lt-LT" sz="2400" dirty="0"/>
              <a:t>a.</a:t>
            </a:r>
            <a:endParaRPr lang="en-US" sz="2400" dirty="0"/>
          </a:p>
        </p:txBody>
      </p:sp>
      <p:sp>
        <p:nvSpPr>
          <p:cNvPr id="7" name="Ovalas 6">
            <a:extLst>
              <a:ext uri="{FF2B5EF4-FFF2-40B4-BE49-F238E27FC236}">
                <a16:creationId xmlns:a16="http://schemas.microsoft.com/office/drawing/2014/main" id="{96997607-9F51-A131-0EDE-9E7BC4E46890}"/>
              </a:ext>
            </a:extLst>
          </p:cNvPr>
          <p:cNvSpPr/>
          <p:nvPr/>
        </p:nvSpPr>
        <p:spPr>
          <a:xfrm>
            <a:off x="324387" y="5085184"/>
            <a:ext cx="8640960" cy="17728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3" name="Grupė 2">
            <a:extLst>
              <a:ext uri="{FF2B5EF4-FFF2-40B4-BE49-F238E27FC236}">
                <a16:creationId xmlns:a16="http://schemas.microsoft.com/office/drawing/2014/main" id="{DCE8438A-A147-C676-AE05-753C50155D42}"/>
              </a:ext>
            </a:extLst>
          </p:cNvPr>
          <p:cNvGrpSpPr/>
          <p:nvPr/>
        </p:nvGrpSpPr>
        <p:grpSpPr>
          <a:xfrm>
            <a:off x="5947388" y="5297672"/>
            <a:ext cx="3023790" cy="538932"/>
            <a:chOff x="1620307" y="5805191"/>
            <a:chExt cx="4321026" cy="770140"/>
          </a:xfrm>
        </p:grpSpPr>
        <p:pic>
          <p:nvPicPr>
            <p:cNvPr id="5" name="Picture 4">
              <a:extLst>
                <a:ext uri="{FF2B5EF4-FFF2-40B4-BE49-F238E27FC236}">
                  <a16:creationId xmlns:a16="http://schemas.microsoft.com/office/drawing/2014/main" id="{3B092907-9925-3200-4A3F-C2BF009C2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E9A6E40A-1F32-CE45-4DE2-6A1B7A2683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9" name="Paveikslėlis 12">
              <a:extLst>
                <a:ext uri="{FF2B5EF4-FFF2-40B4-BE49-F238E27FC236}">
                  <a16:creationId xmlns:a16="http://schemas.microsoft.com/office/drawing/2014/main" id="{A15B4C2B-FCA0-81C3-7276-10B8152AF9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1">
              <a:extLst>
                <a:ext uri="{FF2B5EF4-FFF2-40B4-BE49-F238E27FC236}">
                  <a16:creationId xmlns:a16="http://schemas.microsoft.com/office/drawing/2014/main" id="{F3330A59-4C69-0E5C-7C0B-57E1D91D7D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48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E7C6FE-15CA-5861-A8BC-0FF0786F410D}"/>
              </a:ext>
            </a:extLst>
          </p:cNvPr>
          <p:cNvSpPr>
            <a:spLocks noGrp="1"/>
          </p:cNvSpPr>
          <p:nvPr>
            <p:ph type="title"/>
          </p:nvPr>
        </p:nvSpPr>
        <p:spPr>
          <a:xfrm>
            <a:off x="457200" y="274638"/>
            <a:ext cx="8229600" cy="634082"/>
          </a:xfrm>
        </p:spPr>
        <p:txBody>
          <a:bodyPr>
            <a:normAutofit/>
          </a:bodyPr>
          <a:lstStyle/>
          <a:p>
            <a:r>
              <a:rPr lang="lt-LT" sz="1800" dirty="0"/>
              <a:t>Informacija apie kvietimus</a:t>
            </a:r>
            <a:endParaRPr lang="en-US" sz="1800" dirty="0"/>
          </a:p>
        </p:txBody>
      </p:sp>
      <p:pic>
        <p:nvPicPr>
          <p:cNvPr id="7" name="Paveikslėlis 6">
            <a:extLst>
              <a:ext uri="{FF2B5EF4-FFF2-40B4-BE49-F238E27FC236}">
                <a16:creationId xmlns:a16="http://schemas.microsoft.com/office/drawing/2014/main" id="{A57FADEC-BFD8-A151-3FCF-050927EA17AD}"/>
              </a:ext>
            </a:extLst>
          </p:cNvPr>
          <p:cNvPicPr>
            <a:picLocks noChangeAspect="1"/>
          </p:cNvPicPr>
          <p:nvPr/>
        </p:nvPicPr>
        <p:blipFill>
          <a:blip r:embed="rId2"/>
          <a:stretch>
            <a:fillRect/>
          </a:stretch>
        </p:blipFill>
        <p:spPr>
          <a:xfrm>
            <a:off x="226368" y="1049503"/>
            <a:ext cx="8460432" cy="4758993"/>
          </a:xfrm>
          <a:prstGeom prst="rect">
            <a:avLst/>
          </a:prstGeom>
        </p:spPr>
      </p:pic>
      <p:sp>
        <p:nvSpPr>
          <p:cNvPr id="8" name="Ovalas 7">
            <a:extLst>
              <a:ext uri="{FF2B5EF4-FFF2-40B4-BE49-F238E27FC236}">
                <a16:creationId xmlns:a16="http://schemas.microsoft.com/office/drawing/2014/main" id="{A6F5F685-75A0-6304-90C7-1915217B4DC7}"/>
              </a:ext>
            </a:extLst>
          </p:cNvPr>
          <p:cNvSpPr/>
          <p:nvPr/>
        </p:nvSpPr>
        <p:spPr>
          <a:xfrm>
            <a:off x="128045" y="4293096"/>
            <a:ext cx="2195736"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Ovalas 8">
            <a:extLst>
              <a:ext uri="{FF2B5EF4-FFF2-40B4-BE49-F238E27FC236}">
                <a16:creationId xmlns:a16="http://schemas.microsoft.com/office/drawing/2014/main" id="{09F92EAD-42E2-6E62-C5C7-A1AC12830F2B}"/>
              </a:ext>
            </a:extLst>
          </p:cNvPr>
          <p:cNvSpPr/>
          <p:nvPr/>
        </p:nvSpPr>
        <p:spPr>
          <a:xfrm>
            <a:off x="152400" y="4949552"/>
            <a:ext cx="2195736"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 name="Grupė 2">
            <a:extLst>
              <a:ext uri="{FF2B5EF4-FFF2-40B4-BE49-F238E27FC236}">
                <a16:creationId xmlns:a16="http://schemas.microsoft.com/office/drawing/2014/main" id="{E0D9EEB5-B6CD-4F33-B8FA-2474B2DB38CF}"/>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5A74FA0B-BFEE-A0DE-0D2F-7D0B0DCF2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C632BE35-EC8F-AD6A-2502-D2E09F2E75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87443650-D0BD-E11D-D712-66E9D60CF8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1">
              <a:extLst>
                <a:ext uri="{FF2B5EF4-FFF2-40B4-BE49-F238E27FC236}">
                  <a16:creationId xmlns:a16="http://schemas.microsoft.com/office/drawing/2014/main" id="{288904ED-7278-19F9-B353-CDBD9821C5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23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D95F8146-04C1-1B95-8CD3-AA537CE1C935}"/>
              </a:ext>
            </a:extLst>
          </p:cNvPr>
          <p:cNvPicPr>
            <a:picLocks noChangeAspect="1"/>
          </p:cNvPicPr>
          <p:nvPr/>
        </p:nvPicPr>
        <p:blipFill>
          <a:blip r:embed="rId2"/>
          <a:stretch>
            <a:fillRect/>
          </a:stretch>
        </p:blipFill>
        <p:spPr>
          <a:xfrm>
            <a:off x="29782" y="692696"/>
            <a:ext cx="9144000" cy="5143500"/>
          </a:xfrm>
          <a:prstGeom prst="rect">
            <a:avLst/>
          </a:prstGeom>
        </p:spPr>
      </p:pic>
      <p:grpSp>
        <p:nvGrpSpPr>
          <p:cNvPr id="2" name="Grupė 1">
            <a:extLst>
              <a:ext uri="{FF2B5EF4-FFF2-40B4-BE49-F238E27FC236}">
                <a16:creationId xmlns:a16="http://schemas.microsoft.com/office/drawing/2014/main" id="{0E2A6D31-46A6-F8C2-B598-C1CDC2313CDE}"/>
              </a:ext>
            </a:extLst>
          </p:cNvPr>
          <p:cNvGrpSpPr/>
          <p:nvPr/>
        </p:nvGrpSpPr>
        <p:grpSpPr>
          <a:xfrm>
            <a:off x="3276402" y="5977787"/>
            <a:ext cx="3023790" cy="538932"/>
            <a:chOff x="1620307" y="5805191"/>
            <a:chExt cx="4321026" cy="770140"/>
          </a:xfrm>
        </p:grpSpPr>
        <p:pic>
          <p:nvPicPr>
            <p:cNvPr id="3" name="Picture 4">
              <a:extLst>
                <a:ext uri="{FF2B5EF4-FFF2-40B4-BE49-F238E27FC236}">
                  <a16:creationId xmlns:a16="http://schemas.microsoft.com/office/drawing/2014/main" id="{B1F1425F-49C1-F3D2-14F7-E394AB69B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2ABCD02-9FD7-F805-A29C-B4742E9F0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4DB8B674-780A-18F8-EBA0-12C574A90C1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
              <a:extLst>
                <a:ext uri="{FF2B5EF4-FFF2-40B4-BE49-F238E27FC236}">
                  <a16:creationId xmlns:a16="http://schemas.microsoft.com/office/drawing/2014/main" id="{091041A4-3A2F-1A3F-3975-3B341C38FA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56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a:t>Rokiškio kaimo strategija 2023-2029</a:t>
            </a:r>
          </a:p>
        </p:txBody>
      </p:sp>
      <p:sp>
        <p:nvSpPr>
          <p:cNvPr id="3" name="Turinio vietos rezervavimo ženklas 2"/>
          <p:cNvSpPr>
            <a:spLocks noGrp="1"/>
          </p:cNvSpPr>
          <p:nvPr>
            <p:ph idx="1"/>
          </p:nvPr>
        </p:nvSpPr>
        <p:spPr/>
        <p:txBody>
          <a:bodyPr>
            <a:normAutofit lnSpcReduction="10000"/>
          </a:bodyPr>
          <a:lstStyle/>
          <a:p>
            <a:r>
              <a:rPr lang="lt-LT" dirty="0"/>
              <a:t>Strategijos </a:t>
            </a:r>
            <a:r>
              <a:rPr lang="lt-LT" b="1" dirty="0"/>
              <a:t>tema</a:t>
            </a:r>
            <a:r>
              <a:rPr lang="lt-LT" dirty="0"/>
              <a:t>: „Verslumo galimybių auginimas“ </a:t>
            </a:r>
          </a:p>
          <a:p>
            <a:r>
              <a:rPr lang="lt-LT" b="1" dirty="0"/>
              <a:t>Vizija</a:t>
            </a:r>
            <a:r>
              <a:rPr lang="lt-LT" dirty="0"/>
              <a:t> Per gyvybingus, darbo vietas kuriančius verslus bei viešųjų paslaugų ir socialinių verslų kūrimą ir plėtrą sustiprintas VVG teritorijos žmonių pasitenkinimas gyvenamąja aplinka.</a:t>
            </a:r>
          </a:p>
          <a:p>
            <a:r>
              <a:rPr lang="lt-LT" b="1" dirty="0"/>
              <a:t>Tikslas</a:t>
            </a:r>
            <a:r>
              <a:rPr lang="lt-LT" dirty="0"/>
              <a:t> Sustiprinti kaimo teritorijos gyvybingumą per verslumo galimybių auginimą</a:t>
            </a:r>
          </a:p>
          <a:p>
            <a:endParaRPr lang="lt-LT" dirty="0"/>
          </a:p>
        </p:txBody>
      </p:sp>
      <p:grpSp>
        <p:nvGrpSpPr>
          <p:cNvPr id="4" name="Grupė 3">
            <a:extLst>
              <a:ext uri="{FF2B5EF4-FFF2-40B4-BE49-F238E27FC236}">
                <a16:creationId xmlns:a16="http://schemas.microsoft.com/office/drawing/2014/main" id="{69CC8868-3BE0-107E-8233-BBD828E72E75}"/>
              </a:ext>
            </a:extLst>
          </p:cNvPr>
          <p:cNvGrpSpPr/>
          <p:nvPr/>
        </p:nvGrpSpPr>
        <p:grpSpPr>
          <a:xfrm>
            <a:off x="3060105" y="6126163"/>
            <a:ext cx="3023790" cy="538932"/>
            <a:chOff x="1620307" y="5805191"/>
            <a:chExt cx="4321026" cy="770140"/>
          </a:xfrm>
        </p:grpSpPr>
        <p:pic>
          <p:nvPicPr>
            <p:cNvPr id="5" name="Picture 4">
              <a:extLst>
                <a:ext uri="{FF2B5EF4-FFF2-40B4-BE49-F238E27FC236}">
                  <a16:creationId xmlns:a16="http://schemas.microsoft.com/office/drawing/2014/main" id="{116DC150-6FCD-E498-39E8-FA404E3B6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ADE1384F-6715-98F0-0845-593680DE62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59F7BCEB-4DAC-CAD4-230F-82FAC37051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FFEDDED4-5E0B-24D4-92D1-3E15C8DD11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323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404664"/>
            <a:ext cx="8373616" cy="360040"/>
          </a:xfrm>
        </p:spPr>
        <p:txBody>
          <a:bodyPr>
            <a:noAutofit/>
          </a:bodyPr>
          <a:lstStyle/>
          <a:p>
            <a:r>
              <a:rPr lang="nn-NO" sz="2400" b="1" i="0" dirty="0">
                <a:solidFill>
                  <a:srgbClr val="333333"/>
                </a:solidFill>
                <a:effectLst/>
                <a:latin typeface="Times New Roman" panose="02020603050405020304" pitchFamily="18" charset="0"/>
              </a:rPr>
              <a:t>2024 m. rugsėjo 2 d. 00 val. iki 2024 m. spalio 31 d. 24 val.</a:t>
            </a:r>
            <a:endParaRPr lang="lt-LT" sz="2400" dirty="0"/>
          </a:p>
        </p:txBody>
      </p:sp>
      <p:sp>
        <p:nvSpPr>
          <p:cNvPr id="6" name="TextBox 5">
            <a:extLst>
              <a:ext uri="{FF2B5EF4-FFF2-40B4-BE49-F238E27FC236}">
                <a16:creationId xmlns:a16="http://schemas.microsoft.com/office/drawing/2014/main" id="{9C8219E3-83C4-9F4E-9851-FD6D4C5BDB11}"/>
              </a:ext>
            </a:extLst>
          </p:cNvPr>
          <p:cNvSpPr txBox="1"/>
          <p:nvPr/>
        </p:nvSpPr>
        <p:spPr>
          <a:xfrm>
            <a:off x="611560" y="980728"/>
            <a:ext cx="7920880" cy="4339650"/>
          </a:xfrm>
          <a:prstGeom prst="rect">
            <a:avLst/>
          </a:prstGeom>
          <a:noFill/>
        </p:spPr>
        <p:txBody>
          <a:bodyPr wrap="square">
            <a:spAutoFit/>
          </a:bodyPr>
          <a:lstStyle/>
          <a:p>
            <a:r>
              <a:rPr lang="lt-LT" sz="2400" dirty="0">
                <a:effectLst/>
                <a:latin typeface="Times New Roman" panose="02020603050405020304" pitchFamily="18" charset="0"/>
                <a:ea typeface="Calibri" panose="020F0502020204030204" pitchFamily="34" charset="0"/>
              </a:rPr>
              <a:t>Privataus verslo stiprinimas VVG teritorijoje</a:t>
            </a:r>
          </a:p>
          <a:p>
            <a:endParaRPr lang="lt-LT" dirty="0">
              <a:latin typeface="Times New Roman" panose="02020603050405020304" pitchFamily="18" charset="0"/>
              <a:ea typeface="Calibri" panose="020F0502020204030204" pitchFamily="34" charset="0"/>
            </a:endParaRPr>
          </a:p>
          <a:p>
            <a:r>
              <a:rPr lang="lt-LT" sz="1800" dirty="0">
                <a:effectLst/>
                <a:latin typeface="Times New Roman" panose="02020603050405020304" pitchFamily="18" charset="0"/>
                <a:ea typeface="Calibri" panose="020F0502020204030204" pitchFamily="34" charset="0"/>
              </a:rPr>
              <a:t>RŪŠIS Ne žemės ūkio verslo plėtra.</a:t>
            </a:r>
          </a:p>
          <a:p>
            <a:r>
              <a:rPr lang="lt-LT" dirty="0">
                <a:latin typeface="Times New Roman" panose="02020603050405020304" pitchFamily="18" charset="0"/>
                <a:ea typeface="Calibri" panose="020F0502020204030204" pitchFamily="34" charset="0"/>
              </a:rPr>
              <a:t>TINKAMI PAREIŠKĖJAI </a:t>
            </a:r>
            <a:r>
              <a:rPr lang="lt-LT" sz="1800" dirty="0">
                <a:effectLst/>
                <a:latin typeface="Times New Roman" panose="02020603050405020304" pitchFamily="18" charset="0"/>
                <a:ea typeface="Calibri" panose="020F0502020204030204" pitchFamily="34" charset="0"/>
              </a:rPr>
              <a:t>labai mažos ir mažos įmonės (p</a:t>
            </a:r>
            <a:r>
              <a:rPr lang="pt-BR" sz="1800" dirty="0">
                <a:effectLst/>
                <a:latin typeface="Times New Roman" panose="02020603050405020304" pitchFamily="18" charset="0"/>
                <a:ea typeface="Calibri" panose="020F0502020204030204" pitchFamily="34" charset="0"/>
              </a:rPr>
              <a:t>rivatūs fiziniai ir juridiniais asmenys</a:t>
            </a:r>
            <a:r>
              <a:rPr lang="lt-LT" sz="1800" dirty="0">
                <a:effectLst/>
                <a:latin typeface="Times New Roman" panose="02020603050405020304" pitchFamily="18" charset="0"/>
                <a:ea typeface="Calibri" panose="020F0502020204030204" pitchFamily="34" charset="0"/>
              </a:rPr>
              <a:t>).</a:t>
            </a:r>
          </a:p>
          <a:p>
            <a:endParaRPr lang="lt-LT" sz="1800" dirty="0">
              <a:effectLst/>
              <a:latin typeface="Times New Roman" panose="02020603050405020304" pitchFamily="18" charset="0"/>
              <a:ea typeface="Calibri" panose="020F0502020204030204" pitchFamily="34" charset="0"/>
            </a:endParaRPr>
          </a:p>
          <a:p>
            <a:r>
              <a:rPr lang="lt-LT" dirty="0">
                <a:latin typeface="Times New Roman" panose="02020603050405020304" pitchFamily="18" charset="0"/>
                <a:ea typeface="Calibri" panose="020F0502020204030204" pitchFamily="34" charset="0"/>
              </a:rPr>
              <a:t>SPECIALIOSIOS SĄLYGOS. Projektai turi atsiliepti į klimato kaitos švelninimo ar tvarios energetikos poreikį. </a:t>
            </a:r>
          </a:p>
          <a:p>
            <a:r>
              <a:rPr lang="lt-LT" dirty="0">
                <a:latin typeface="Times New Roman" panose="02020603050405020304" pitchFamily="18" charset="0"/>
                <a:ea typeface="Calibri" panose="020F0502020204030204" pitchFamily="34" charset="0"/>
              </a:rPr>
              <a:t>Privaloma sukurti naujas sąlygines darbo vietas Rokiškio kaimo strategijos 2023-2029 įgyvendinimo teritorijoje, VVG teritorijos gyventojams (darbo vietų sukūrimo sąlygos, nurodytos Lietuvos Respublikos žemės ūkio ministro 2023 m. sausio 26 d. įsakymu Nr. 3D-38 „Dėl Projektų, įgyvendinamų pagal Lietuvos žemės ūkio ir kaimo plėtros 2023–2027 metų strateginio plano priemones, rodiklio „Naujos darbo vietos sukūrimas ir išlaikymas“ pasiekimo vertinimo patvirtintoje metodikoje). Maksimali paramos suma vienai darbo vietai sukurti yra 50 000 Eur.</a:t>
            </a:r>
            <a:endParaRPr lang="en-US" dirty="0"/>
          </a:p>
        </p:txBody>
      </p:sp>
      <p:grpSp>
        <p:nvGrpSpPr>
          <p:cNvPr id="3" name="Grupė 2">
            <a:extLst>
              <a:ext uri="{FF2B5EF4-FFF2-40B4-BE49-F238E27FC236}">
                <a16:creationId xmlns:a16="http://schemas.microsoft.com/office/drawing/2014/main" id="{533A8F38-16AD-761E-AC3D-23578B9AB8B5}"/>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54CC79EB-98AA-3936-6051-9489553DF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A8FCC7EF-F31F-45EB-92A0-A1FCF8E422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84A1F1CD-7A0A-6530-32AB-E86624F670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CA4F28F1-360A-83F2-35A9-D8F6AF9929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978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79512" y="116632"/>
            <a:ext cx="8856984" cy="1143000"/>
          </a:xfrm>
        </p:spPr>
        <p:txBody>
          <a:bodyPr>
            <a:noAutofit/>
          </a:bodyPr>
          <a:lstStyle/>
          <a:p>
            <a:r>
              <a:rPr lang="lt-LT" sz="2400" b="1" dirty="0"/>
              <a:t>Palankių sąlygų verslumui skatinimas per viešųjų paslaugų plėtojimą </a:t>
            </a:r>
            <a:br>
              <a:rPr lang="lt-LT" sz="2400" b="1" dirty="0"/>
            </a:br>
            <a:endParaRPr lang="lt-LT" sz="2400" dirty="0"/>
          </a:p>
        </p:txBody>
      </p:sp>
      <p:sp>
        <p:nvSpPr>
          <p:cNvPr id="3" name="Turinio vietos rezervavimo ženklas 2"/>
          <p:cNvSpPr>
            <a:spLocks noGrp="1"/>
          </p:cNvSpPr>
          <p:nvPr>
            <p:ph idx="1"/>
          </p:nvPr>
        </p:nvSpPr>
        <p:spPr>
          <a:xfrm>
            <a:off x="179512" y="764704"/>
            <a:ext cx="8856984" cy="6093296"/>
          </a:xfrm>
        </p:spPr>
        <p:txBody>
          <a:bodyPr>
            <a:normAutofit fontScale="32500" lnSpcReduction="20000"/>
          </a:bodyPr>
          <a:lstStyle/>
          <a:p>
            <a:r>
              <a:rPr lang="lt-LT" sz="6200" b="1" dirty="0"/>
              <a:t>Tikslas</a:t>
            </a:r>
            <a:r>
              <a:rPr lang="lt-LT" sz="6200" dirty="0"/>
              <a:t>. </a:t>
            </a:r>
            <a:r>
              <a:rPr lang="lt-LT" sz="8000" i="1" dirty="0"/>
              <a:t>Paskatinti labai mažas ir mažas įmones kurti ir išlaikyti darbo vietas </a:t>
            </a:r>
            <a:r>
              <a:rPr lang="lt-LT" sz="8000" i="1" dirty="0">
                <a:highlight>
                  <a:srgbClr val="FFFF00"/>
                </a:highlight>
              </a:rPr>
              <a:t>VVG teritorijos gyventojams</a:t>
            </a:r>
            <a:endParaRPr lang="lt-LT" sz="8000" dirty="0">
              <a:highlight>
                <a:srgbClr val="FFFF00"/>
              </a:highlight>
            </a:endParaRPr>
          </a:p>
          <a:p>
            <a:pPr marL="0" indent="0">
              <a:buNone/>
            </a:pPr>
            <a:r>
              <a:rPr lang="lt-LT" sz="8000" i="1" dirty="0"/>
              <a:t>Iš VPS. Priemone siekiama įvairinti darbo vietas ir taip prisidėti prie darbo vietų kaime sezoniškumo mažinimo, kitų sričių aukštesnių kompetencijų </a:t>
            </a:r>
            <a:r>
              <a:rPr lang="lt-LT" sz="8000" i="1" dirty="0">
                <a:highlight>
                  <a:srgbClr val="FFFF00"/>
                </a:highlight>
              </a:rPr>
              <a:t>verslų (ypač paslaugų srityje). </a:t>
            </a:r>
            <a:r>
              <a:rPr lang="lt-LT" sz="8000" i="1" dirty="0"/>
              <a:t>Per atrankos kriterijus reaguojama į kaime esantį nekilnojamąjį turtą, kad jis būtų </a:t>
            </a:r>
            <a:r>
              <a:rPr lang="lt-LT" sz="8000" i="1" dirty="0" err="1"/>
              <a:t>įveiklintas</a:t>
            </a:r>
            <a:r>
              <a:rPr lang="lt-LT" sz="8000" i="1" dirty="0"/>
              <a:t>. </a:t>
            </a:r>
            <a:r>
              <a:rPr lang="lt-LT" sz="8000" b="1" i="1" u="sng" dirty="0">
                <a:solidFill>
                  <a:srgbClr val="00B050"/>
                </a:solidFill>
              </a:rPr>
              <a:t>Projektas turi atsiliepti į klimato kaitos švelninimo arba tvarios energetikos poreikį.</a:t>
            </a:r>
          </a:p>
          <a:p>
            <a:pPr marL="0" indent="0">
              <a:buNone/>
            </a:pPr>
            <a:endParaRPr lang="lt-LT" sz="5400" dirty="0"/>
          </a:p>
          <a:p>
            <a:pPr marL="0" indent="0">
              <a:buNone/>
            </a:pPr>
            <a:r>
              <a:rPr lang="lt-LT" sz="5500" b="1" dirty="0"/>
              <a:t>Aprašymas</a:t>
            </a:r>
            <a:r>
              <a:rPr lang="lt-LT" sz="5500" dirty="0"/>
              <a:t>. Priemonė skirta fiziniams ir (arba) juridiniams asmenims (labai mažoms ir mažoms įmonėms), kuriantiems ir plėtojantiems </a:t>
            </a:r>
            <a:r>
              <a:rPr lang="lt-LT" sz="5500" dirty="0">
                <a:highlight>
                  <a:srgbClr val="FFFF00"/>
                </a:highlight>
              </a:rPr>
              <a:t>ne žemės ūkio verslą</a:t>
            </a:r>
            <a:r>
              <a:rPr lang="lt-LT" sz="5500" dirty="0"/>
              <a:t>. Privaloma kurti ir išlaikyti darbo vietas VVG teritorijos gyventojams. Šia priemone siekiama stiprinti kaimo ekonomines veiklas, kuriomis sudaromos sąlygos Rokiškio r. VVG teritorijoje veikiantiems subjektams turėti tvarias darbo vietas, papildomus pajamų šaltinius, užtikrinti verslo konkurencingumą ir tvarumą. </a:t>
            </a:r>
            <a:r>
              <a:rPr lang="lt-LT" sz="5500" dirty="0">
                <a:highlight>
                  <a:srgbClr val="FFFF00"/>
                </a:highlight>
              </a:rPr>
              <a:t>Parama teikiama ne žemės ūkio veiklai. </a:t>
            </a:r>
            <a:r>
              <a:rPr lang="lt-LT" sz="5500" dirty="0"/>
              <a:t>Remiama veikla, apimanti įvairius verslus - produktų gamybą, apdorojimą, perdirbimą, jų pardavimą, įvairių paslaugų teikimą</a:t>
            </a:r>
            <a:r>
              <a:rPr lang="lt-LT" sz="5500" dirty="0">
                <a:highlight>
                  <a:srgbClr val="FFFF00"/>
                </a:highlight>
              </a:rPr>
              <a:t>, įskaitant paslaugas žemės ūkiui</a:t>
            </a:r>
            <a:r>
              <a:rPr lang="lt-LT" sz="5500" dirty="0"/>
              <a:t>. </a:t>
            </a:r>
            <a:r>
              <a:rPr lang="lt-LT" sz="5500" dirty="0">
                <a:highlight>
                  <a:srgbClr val="FFFF00"/>
                </a:highlight>
              </a:rPr>
              <a:t>Didesnis dėmesys skiriamas jaunų žmonių (iki 40 m. imtinai) darbo vietoms, siekiama labiau remti paslaugų sektorių. </a:t>
            </a:r>
            <a:r>
              <a:rPr lang="lt-LT" sz="5500" dirty="0"/>
              <a:t>Priemonės projektai </a:t>
            </a:r>
            <a:r>
              <a:rPr lang="lt-LT" sz="5500" dirty="0">
                <a:solidFill>
                  <a:srgbClr val="00B050"/>
                </a:solidFill>
              </a:rPr>
              <a:t>turi atsiliepti į klimato kaitos švelninimo ir tvarios energetikos poreikį.</a:t>
            </a:r>
            <a:endParaRPr lang="lt-LT" sz="5500" b="1" i="1" u="sng" dirty="0">
              <a:solidFill>
                <a:srgbClr val="00B050"/>
              </a:solidFill>
            </a:endParaRPr>
          </a:p>
        </p:txBody>
      </p:sp>
      <p:grpSp>
        <p:nvGrpSpPr>
          <p:cNvPr id="4" name="Grupė 3">
            <a:extLst>
              <a:ext uri="{FF2B5EF4-FFF2-40B4-BE49-F238E27FC236}">
                <a16:creationId xmlns:a16="http://schemas.microsoft.com/office/drawing/2014/main" id="{C8F7A249-23B5-6C10-B771-76AC42E43DC3}"/>
              </a:ext>
            </a:extLst>
          </p:cNvPr>
          <p:cNvGrpSpPr/>
          <p:nvPr/>
        </p:nvGrpSpPr>
        <p:grpSpPr>
          <a:xfrm>
            <a:off x="3203848" y="6180353"/>
            <a:ext cx="3023790" cy="538932"/>
            <a:chOff x="1620307" y="5805191"/>
            <a:chExt cx="4321026" cy="770140"/>
          </a:xfrm>
        </p:grpSpPr>
        <p:pic>
          <p:nvPicPr>
            <p:cNvPr id="5" name="Picture 4">
              <a:extLst>
                <a:ext uri="{FF2B5EF4-FFF2-40B4-BE49-F238E27FC236}">
                  <a16:creationId xmlns:a16="http://schemas.microsoft.com/office/drawing/2014/main" id="{11582A5E-4FA7-6603-131C-E9CF366DD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5F6E92ED-5165-7002-067B-33C886A5D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51B9A3EB-D9D3-FE66-425C-02AC1D8B95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A4F45735-802B-4796-1421-545E49B8F7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542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rmAutofit fontScale="90000"/>
          </a:bodyPr>
          <a:lstStyle/>
          <a:p>
            <a:r>
              <a:rPr lang="lt-LT" sz="2000" dirty="0"/>
              <a:t>Atrankos kriterijai (strategijoje)</a:t>
            </a:r>
          </a:p>
        </p:txBody>
      </p:sp>
      <p:graphicFrame>
        <p:nvGraphicFramePr>
          <p:cNvPr id="4" name="Lentelė 3"/>
          <p:cNvGraphicFramePr>
            <a:graphicFrameLocks noGrp="1"/>
          </p:cNvGraphicFramePr>
          <p:nvPr>
            <p:extLst>
              <p:ext uri="{D42A27DB-BD31-4B8C-83A1-F6EECF244321}">
                <p14:modId xmlns:p14="http://schemas.microsoft.com/office/powerpoint/2010/main" val="4003790301"/>
              </p:ext>
            </p:extLst>
          </p:nvPr>
        </p:nvGraphicFramePr>
        <p:xfrm>
          <a:off x="107504" y="476671"/>
          <a:ext cx="8928992" cy="6320429"/>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288033">
                <a:tc>
                  <a:txBody>
                    <a:bodyPr/>
                    <a:lstStyle/>
                    <a:p>
                      <a:r>
                        <a:rPr lang="lt-LT" sz="1100" dirty="0"/>
                        <a:t>Kriterijus iš VPS</a:t>
                      </a:r>
                    </a:p>
                  </a:txBody>
                  <a:tcPr/>
                </a:tc>
                <a:tc>
                  <a:txBody>
                    <a:bodyPr/>
                    <a:lstStyle/>
                    <a:p>
                      <a:r>
                        <a:rPr lang="lt-LT" sz="1100" dirty="0"/>
                        <a:t>Paaiškinimas</a:t>
                      </a:r>
                    </a:p>
                  </a:txBody>
                  <a:tcPr/>
                </a:tc>
                <a:tc>
                  <a:txBody>
                    <a:bodyPr/>
                    <a:lstStyle/>
                    <a:p>
                      <a:r>
                        <a:rPr lang="lt-LT" sz="1100" dirty="0"/>
                        <a:t>Laiptavimas</a:t>
                      </a:r>
                    </a:p>
                  </a:txBody>
                  <a:tcPr/>
                </a:tc>
                <a:extLst>
                  <a:ext uri="{0D108BD9-81ED-4DB2-BD59-A6C34878D82A}">
                    <a16:rowId xmlns:a16="http://schemas.microsoft.com/office/drawing/2014/main" val="10000"/>
                  </a:ext>
                </a:extLst>
              </a:tr>
              <a:tr h="1160021">
                <a:tc>
                  <a:txBody>
                    <a:bodyPr/>
                    <a:lstStyle/>
                    <a:p>
                      <a:r>
                        <a:rPr lang="lt-LT" sz="1100" b="1" kern="1200" dirty="0">
                          <a:solidFill>
                            <a:schemeClr val="dk1"/>
                          </a:solidFill>
                          <a:effectLst/>
                          <a:latin typeface="+mn-lt"/>
                          <a:ea typeface="+mn-ea"/>
                          <a:cs typeface="+mn-cs"/>
                        </a:rPr>
                        <a:t>Projekte numatyta santykinai mažesnė paramos investicija sąlyginei naujai darbo vietai sukurti</a:t>
                      </a:r>
                      <a:r>
                        <a:rPr lang="lt-LT" sz="1100" b="1" i="1" kern="1200" dirty="0">
                          <a:solidFill>
                            <a:schemeClr val="dk1"/>
                          </a:solidFill>
                          <a:effectLst/>
                          <a:latin typeface="+mn-lt"/>
                          <a:ea typeface="+mn-ea"/>
                          <a:cs typeface="+mn-cs"/>
                        </a:rPr>
                        <a:t>, proc.</a:t>
                      </a:r>
                      <a:r>
                        <a:rPr lang="lt-LT" sz="1100" b="1" kern="1200" dirty="0">
                          <a:solidFill>
                            <a:schemeClr val="dk1"/>
                          </a:solidFill>
                          <a:effectLst/>
                          <a:latin typeface="+mn-lt"/>
                          <a:ea typeface="+mn-ea"/>
                          <a:cs typeface="+mn-cs"/>
                        </a:rPr>
                        <a:t> </a:t>
                      </a:r>
                      <a:r>
                        <a:rPr lang="lt-LT" sz="1100" i="1" kern="1200" dirty="0">
                          <a:solidFill>
                            <a:schemeClr val="dk1"/>
                          </a:solidFill>
                          <a:effectLst/>
                          <a:latin typeface="+mn-lt"/>
                          <a:ea typeface="+mn-ea"/>
                          <a:cs typeface="+mn-cs"/>
                        </a:rPr>
                        <a:t>(skaičiuojama proc. nuo maksimalios paramos sumos vienai darbo vietai sukurti - 50 000 Eur, taikoma formulė. </a:t>
                      </a:r>
                      <a:r>
                        <a:rPr lang="lt-LT" sz="1100" i="1" kern="1200" dirty="0" err="1">
                          <a:solidFill>
                            <a:schemeClr val="dk1"/>
                          </a:solidFill>
                          <a:effectLst/>
                          <a:latin typeface="+mn-lt"/>
                          <a:ea typeface="+mn-ea"/>
                          <a:cs typeface="+mn-cs"/>
                        </a:rPr>
                        <a:t>Maks</a:t>
                      </a:r>
                      <a:r>
                        <a:rPr lang="lt-LT" sz="1100" i="1" kern="1200" dirty="0">
                          <a:solidFill>
                            <a:schemeClr val="dk1"/>
                          </a:solidFill>
                          <a:effectLst/>
                          <a:latin typeface="+mn-lt"/>
                          <a:ea typeface="+mn-ea"/>
                          <a:cs typeface="+mn-cs"/>
                        </a:rPr>
                        <a:t> 20 balų</a:t>
                      </a:r>
                      <a:endParaRPr lang="en-US" sz="1100" kern="1200" dirty="0">
                        <a:solidFill>
                          <a:schemeClr val="dk1"/>
                        </a:solidFill>
                        <a:effectLst/>
                        <a:latin typeface="+mn-lt"/>
                        <a:ea typeface="+mn-ea"/>
                        <a:cs typeface="+mn-cs"/>
                      </a:endParaRPr>
                    </a:p>
                  </a:txBody>
                  <a:tcPr/>
                </a:tc>
                <a:tc>
                  <a:txBody>
                    <a:bodyPr/>
                    <a:lstStyle/>
                    <a:p>
                      <a:r>
                        <a:rPr lang="lt-LT" sz="1100" kern="1200" dirty="0">
                          <a:effectLst/>
                        </a:rPr>
                        <a:t>Pagal vietos projekto paraiškos informaciją, rodiklius ir jiems pagrįsti pareiškėjo pateiktus duomenis.</a:t>
                      </a:r>
                      <a:endParaRPr lang="lt-LT" sz="1100" dirty="0"/>
                    </a:p>
                  </a:txBody>
                  <a:tcPr/>
                </a:tc>
                <a:tc>
                  <a:txBody>
                    <a:bodyPr/>
                    <a:lstStyle/>
                    <a:p>
                      <a:r>
                        <a:rPr lang="lt-LT" sz="1100" kern="1200" dirty="0">
                          <a:effectLst/>
                        </a:rPr>
                        <a:t>30 proc. (imtinai) ir mažiau -20</a:t>
                      </a:r>
                    </a:p>
                    <a:p>
                      <a:r>
                        <a:rPr lang="lt-LT" sz="1100" kern="1200" dirty="0">
                          <a:effectLst/>
                        </a:rPr>
                        <a:t>nuo 30 proc. iki 50 proc. (imtinai) - 15</a:t>
                      </a:r>
                    </a:p>
                    <a:p>
                      <a:r>
                        <a:rPr lang="lt-LT" sz="1100" kern="1200" dirty="0">
                          <a:effectLst/>
                        </a:rPr>
                        <a:t>nuo 50 proc. iki 70 proc. (imtinai) – 10 </a:t>
                      </a:r>
                    </a:p>
                    <a:p>
                      <a:r>
                        <a:rPr lang="lt-LT" sz="1100" kern="1200" dirty="0">
                          <a:effectLst/>
                        </a:rPr>
                        <a:t>nuo 70 proc. iki 90 proc. (imtinai) - 5		</a:t>
                      </a:r>
                    </a:p>
                  </a:txBody>
                  <a:tcPr/>
                </a:tc>
                <a:extLst>
                  <a:ext uri="{0D108BD9-81ED-4DB2-BD59-A6C34878D82A}">
                    <a16:rowId xmlns:a16="http://schemas.microsoft.com/office/drawing/2014/main" val="10001"/>
                  </a:ext>
                </a:extLst>
              </a:tr>
              <a:tr h="5930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1" kern="1200" dirty="0">
                          <a:solidFill>
                            <a:schemeClr val="dk1"/>
                          </a:solidFill>
                          <a:effectLst/>
                          <a:latin typeface="+mn-lt"/>
                          <a:ea typeface="+mn-ea"/>
                          <a:cs typeface="+mn-cs"/>
                        </a:rPr>
                        <a:t>Pareiškėjas įsipareigoja įdarbinti daugiau jaunų žmonių (iki 40 metų), </a:t>
                      </a:r>
                      <a:r>
                        <a:rPr lang="lt-LT" sz="1100" b="1" i="1" kern="1200" dirty="0">
                          <a:solidFill>
                            <a:schemeClr val="dk1"/>
                          </a:solidFill>
                          <a:effectLst/>
                          <a:latin typeface="+mn-lt"/>
                          <a:ea typeface="+mn-ea"/>
                          <a:cs typeface="+mn-cs"/>
                        </a:rPr>
                        <a:t>proc.</a:t>
                      </a:r>
                      <a:r>
                        <a:rPr lang="lt-LT" sz="1100" i="1" kern="1200" dirty="0">
                          <a:solidFill>
                            <a:schemeClr val="dk1"/>
                          </a:solidFill>
                          <a:effectLst/>
                          <a:latin typeface="+mn-lt"/>
                          <a:ea typeface="+mn-ea"/>
                          <a:cs typeface="+mn-cs"/>
                        </a:rPr>
                        <a:t> (didesnis proc. projektu suplanuotų naujų darbo vietų sukurti jauniems žmonėms (priėmimo į darbą dieną darbuotojas yra iki 40 metų (imtinai) amžiaus)</a:t>
                      </a:r>
                      <a:r>
                        <a:rPr lang="lt-LT" sz="1100" kern="1200" dirty="0">
                          <a:solidFill>
                            <a:schemeClr val="dk1"/>
                          </a:solidFill>
                          <a:effectLst/>
                          <a:latin typeface="+mn-lt"/>
                          <a:ea typeface="+mn-ea"/>
                          <a:cs typeface="+mn-cs"/>
                        </a:rPr>
                        <a:t>. </a:t>
                      </a:r>
                      <a:r>
                        <a:rPr lang="lt-LT" sz="1100" i="1" kern="1200" dirty="0" err="1">
                          <a:solidFill>
                            <a:schemeClr val="dk1"/>
                          </a:solidFill>
                          <a:effectLst/>
                          <a:latin typeface="+mn-lt"/>
                          <a:ea typeface="+mn-ea"/>
                          <a:cs typeface="+mn-cs"/>
                        </a:rPr>
                        <a:t>Maks</a:t>
                      </a:r>
                      <a:r>
                        <a:rPr lang="lt-LT" sz="1100" i="1" kern="1200" dirty="0">
                          <a:solidFill>
                            <a:schemeClr val="dk1"/>
                          </a:solidFill>
                          <a:effectLst/>
                          <a:latin typeface="+mn-lt"/>
                          <a:ea typeface="+mn-ea"/>
                          <a:cs typeface="+mn-cs"/>
                        </a:rPr>
                        <a:t> 20 balų.</a:t>
                      </a:r>
                      <a:endParaRPr lang="en-US"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a:effectLst/>
                        </a:rPr>
                        <a:t>Pagal vietos projekto paraiškos informaciją, rodiklius ir jiems pagrįsti pareiškėjo pateiktus duomenis.</a:t>
                      </a:r>
                      <a:endParaRPr lang="lt-LT" sz="1100" dirty="0"/>
                    </a:p>
                    <a:p>
                      <a:endParaRPr lang="lt-LT" sz="1100" dirty="0"/>
                    </a:p>
                  </a:txBody>
                  <a:tcPr/>
                </a:tc>
                <a:tc>
                  <a:txBody>
                    <a:bodyPr/>
                    <a:lstStyle/>
                    <a:p>
                      <a:r>
                        <a:rPr lang="lt-LT" sz="1100" kern="1200" dirty="0">
                          <a:effectLst/>
                        </a:rPr>
                        <a:t>30 proc. (imtinai) ir daugiau projekte suplanuotų naujų darbo vietų – 20</a:t>
                      </a:r>
                    </a:p>
                    <a:p>
                      <a:r>
                        <a:rPr lang="lt-LT" sz="1100" kern="1200" dirty="0">
                          <a:effectLst/>
                        </a:rPr>
                        <a:t>nuo 25 proc. (imtinai) iki 30 proc. projekte suplanuotų naujų darbo vietų - 15</a:t>
                      </a:r>
                    </a:p>
                    <a:p>
                      <a:r>
                        <a:rPr lang="lt-LT" sz="1100" kern="1200" dirty="0">
                          <a:effectLst/>
                        </a:rPr>
                        <a:t>nuo 15 proc. (imtinai) iki 25 proc. projekte suplanuotų naujų darbo vietų - 10</a:t>
                      </a:r>
                    </a:p>
                    <a:p>
                      <a:r>
                        <a:rPr lang="lt-LT" sz="1100" kern="1200" dirty="0">
                          <a:effectLst/>
                        </a:rPr>
                        <a:t>nuo 5 proc. (imtinai) iki 15 proc. projekte suplanuotų naujų darbo vietų 5.</a:t>
                      </a:r>
                    </a:p>
                  </a:txBody>
                  <a:tcPr/>
                </a:tc>
                <a:extLst>
                  <a:ext uri="{0D108BD9-81ED-4DB2-BD59-A6C34878D82A}">
                    <a16:rowId xmlns:a16="http://schemas.microsoft.com/office/drawing/2014/main" val="3652455448"/>
                  </a:ext>
                </a:extLst>
              </a:tr>
              <a:tr h="593045">
                <a:tc>
                  <a:txBody>
                    <a:bodyPr/>
                    <a:lstStyle/>
                    <a:p>
                      <a:r>
                        <a:rPr lang="lt-LT" sz="1100" b="1" kern="1200" dirty="0">
                          <a:solidFill>
                            <a:schemeClr val="dk1"/>
                          </a:solidFill>
                          <a:effectLst/>
                          <a:latin typeface="+mn-lt"/>
                          <a:ea typeface="+mn-ea"/>
                          <a:cs typeface="+mn-cs"/>
                        </a:rPr>
                        <a:t>Paramos prašoma ekonominei veiklai, kuri susijusi su  paslaugomis gyventojams </a:t>
                      </a:r>
                      <a:r>
                        <a:rPr lang="lt-LT" sz="1100" i="1" kern="1200" dirty="0">
                          <a:solidFill>
                            <a:schemeClr val="dk1"/>
                          </a:solidFill>
                          <a:effectLst/>
                          <a:latin typeface="+mn-lt"/>
                          <a:ea typeface="+mn-ea"/>
                          <a:cs typeface="+mn-cs"/>
                        </a:rPr>
                        <a:t>(nustatoma pagal ekonominės veiklos rūšį). Maks.20</a:t>
                      </a:r>
                      <a:endParaRPr lang="en-US"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dirty="0">
                          <a:effectLst/>
                        </a:rPr>
                        <a:t>Pagal vietos projekto paraiškos informaciją ir pasirinktą EVRK kodą</a:t>
                      </a:r>
                      <a:endParaRPr lang="lt-LT" sz="1100" dirty="0"/>
                    </a:p>
                  </a:txBody>
                  <a:tcPr/>
                </a:tc>
                <a:tc>
                  <a:txBody>
                    <a:bodyPr/>
                    <a:lstStyle/>
                    <a:p>
                      <a:r>
                        <a:rPr lang="lt-LT" sz="1100" kern="1200" dirty="0">
                          <a:effectLst/>
                        </a:rPr>
                        <a:t>20</a:t>
                      </a:r>
                    </a:p>
                  </a:txBody>
                  <a:tcPr/>
                </a:tc>
                <a:extLst>
                  <a:ext uri="{0D108BD9-81ED-4DB2-BD59-A6C34878D82A}">
                    <a16:rowId xmlns:a16="http://schemas.microsoft.com/office/drawing/2014/main" val="188194532"/>
                  </a:ext>
                </a:extLst>
              </a:tr>
              <a:tr h="593045">
                <a:tc>
                  <a:txBody>
                    <a:bodyPr/>
                    <a:lstStyle/>
                    <a:p>
                      <a:r>
                        <a:rPr lang="lt-LT" sz="1100" b="1" kern="1200" dirty="0">
                          <a:solidFill>
                            <a:schemeClr val="dk1"/>
                          </a:solidFill>
                          <a:effectLst/>
                          <a:latin typeface="+mn-lt"/>
                          <a:ea typeface="+mn-ea"/>
                          <a:cs typeface="+mn-cs"/>
                        </a:rPr>
                        <a:t>Nekilnojamasis turtas, kuriame planuojama vykdyti projekte numatytą veiklą, pareiškėjui priklauso nuosavybės teise. </a:t>
                      </a:r>
                      <a:r>
                        <a:rPr lang="lt-LT" sz="1100" i="1" kern="1200" dirty="0">
                          <a:solidFill>
                            <a:schemeClr val="dk1"/>
                          </a:solidFill>
                          <a:effectLst/>
                          <a:latin typeface="+mn-lt"/>
                          <a:ea typeface="+mn-ea"/>
                          <a:cs typeface="+mn-cs"/>
                        </a:rPr>
                        <a:t>Maks.20</a:t>
                      </a:r>
                      <a:endParaRPr lang="en-US" sz="11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dirty="0"/>
                        <a:t>Pagal vietos projekto paraiškos informaciją ir šiai informacijai pagrįsti teikiamus dokumentus (tinkami dokumentai yra nuosavybės juridinis faktas, įregistruotas VĮ Registrų centre).</a:t>
                      </a:r>
                    </a:p>
                  </a:txBody>
                  <a:tcPr/>
                </a:tc>
                <a:tc>
                  <a:txBody>
                    <a:bodyPr/>
                    <a:lstStyle/>
                    <a:p>
                      <a:r>
                        <a:rPr lang="lt-LT" sz="1100" kern="1200" dirty="0">
                          <a:effectLst/>
                        </a:rPr>
                        <a:t>20</a:t>
                      </a:r>
                    </a:p>
                  </a:txBody>
                  <a:tcPr/>
                </a:tc>
                <a:extLst>
                  <a:ext uri="{0D108BD9-81ED-4DB2-BD59-A6C34878D82A}">
                    <a16:rowId xmlns:a16="http://schemas.microsoft.com/office/drawing/2014/main" val="1960089636"/>
                  </a:ext>
                </a:extLst>
              </a:tr>
              <a:tr h="968750">
                <a:tc>
                  <a:txBody>
                    <a:bodyPr/>
                    <a:lstStyle/>
                    <a:p>
                      <a:r>
                        <a:rPr lang="lt-LT" sz="1100" u="none" strike="noStrike" dirty="0">
                          <a:effectLst/>
                        </a:rPr>
                        <a:t>Prisidedama prie žaliojo kurso (susijusi pagrindinė veikla arba daugiau projekto biudžeto lėšų). </a:t>
                      </a:r>
                      <a:r>
                        <a:rPr lang="lt-LT" sz="1100" u="none" strike="noStrike" dirty="0" err="1">
                          <a:effectLst/>
                        </a:rPr>
                        <a:t>Maks</a:t>
                      </a:r>
                      <a:r>
                        <a:rPr lang="lt-LT" sz="1100" u="none" strike="noStrike" dirty="0">
                          <a:effectLst/>
                        </a:rPr>
                        <a:t>. 10 balų</a:t>
                      </a:r>
                      <a:endParaRPr lang="lt-LT" sz="1100" b="1" dirty="0">
                        <a:solidFill>
                          <a:srgbClr val="00B050"/>
                        </a:solidFill>
                      </a:endParaRPr>
                    </a:p>
                  </a:txBody>
                  <a:tcPr/>
                </a:tc>
                <a:tc>
                  <a:txBody>
                    <a:bodyPr/>
                    <a:lstStyle/>
                    <a:p>
                      <a:r>
                        <a:rPr lang="lt-LT" sz="1100" kern="1200" dirty="0">
                          <a:effectLst/>
                        </a:rPr>
                        <a:t>Pagal vietos projekto paraiškos informaciją </a:t>
                      </a:r>
                      <a:r>
                        <a:rPr lang="lt-LT" sz="1100" kern="1200" baseline="0" dirty="0">
                          <a:effectLst/>
                        </a:rPr>
                        <a:t> (biudžetas</a:t>
                      </a:r>
                      <a:r>
                        <a:rPr lang="lt-LT" sz="1100" kern="1200" dirty="0">
                          <a:effectLst/>
                        </a:rPr>
                        <a:t>) ir jai pagrįsti pareiškėjo pateiktus duomenis.  Balai skiriami, jei pagrindinė </a:t>
                      </a:r>
                      <a:r>
                        <a:rPr lang="lt-LT" sz="1100" kern="1200" baseline="0" dirty="0">
                          <a:effectLst/>
                        </a:rPr>
                        <a:t> projekto veikla yra susijusi su žaliuoju kursu arba v</a:t>
                      </a:r>
                      <a:r>
                        <a:rPr lang="lt-LT" sz="1100" kern="1200" dirty="0">
                          <a:effectLst/>
                        </a:rPr>
                        <a:t>ietos</a:t>
                      </a:r>
                      <a:r>
                        <a:rPr lang="lt-LT" sz="1100" kern="1200" baseline="0" dirty="0">
                          <a:effectLst/>
                        </a:rPr>
                        <a:t> projekto biudžete suplanuota paramos investicijų  didesnė suma tenka  žaliojo kurso priemonėms.</a:t>
                      </a:r>
                      <a:endParaRPr lang="lt-LT" sz="1100" dirty="0"/>
                    </a:p>
                  </a:txBody>
                  <a:tcPr/>
                </a:tc>
                <a:tc>
                  <a:txBody>
                    <a:bodyPr/>
                    <a:lstStyle/>
                    <a:p>
                      <a:r>
                        <a:rPr lang="lt-LT" sz="1100" baseline="0" dirty="0"/>
                        <a:t>Projekto </a:t>
                      </a:r>
                      <a:r>
                        <a:rPr lang="lt-LT" sz="1100" dirty="0"/>
                        <a:t>pagrindinė</a:t>
                      </a:r>
                      <a:r>
                        <a:rPr lang="lt-LT" sz="1100" baseline="0" dirty="0"/>
                        <a:t> veikla arba skirta 50 proc. ir daugiau paramos investicijų – 10;</a:t>
                      </a:r>
                    </a:p>
                    <a:p>
                      <a:r>
                        <a:rPr lang="lt-LT" sz="1100" dirty="0"/>
                        <a:t>Skirta nuo 30 (imtinai) iki 50 proc. </a:t>
                      </a:r>
                      <a:r>
                        <a:rPr lang="lt-LT" sz="1100" baseline="0" dirty="0"/>
                        <a:t>paramos investicijų – 5.</a:t>
                      </a:r>
                      <a:endParaRPr lang="lt-LT" sz="1100" i="1" dirty="0"/>
                    </a:p>
                  </a:txBody>
                  <a:tcPr/>
                </a:tc>
                <a:extLst>
                  <a:ext uri="{0D108BD9-81ED-4DB2-BD59-A6C34878D82A}">
                    <a16:rowId xmlns:a16="http://schemas.microsoft.com/office/drawing/2014/main" val="10002"/>
                  </a:ext>
                </a:extLst>
              </a:tr>
              <a:tr h="818535">
                <a:tc>
                  <a:txBody>
                    <a:bodyPr/>
                    <a:lstStyle/>
                    <a:p>
                      <a:r>
                        <a:rPr lang="lt-LT" sz="1100" u="none" strike="noStrike" dirty="0">
                          <a:effectLst/>
                        </a:rPr>
                        <a:t>Teritorinės inovacijos ir </a:t>
                      </a:r>
                      <a:r>
                        <a:rPr lang="lt-LT" sz="1100" u="none" strike="noStrike" dirty="0" err="1">
                          <a:effectLst/>
                        </a:rPr>
                        <a:t>skaitmeninimas</a:t>
                      </a:r>
                      <a:r>
                        <a:rPr lang="lt-LT" sz="1100" u="none" strike="noStrike" dirty="0">
                          <a:effectLst/>
                        </a:rPr>
                        <a:t> (įgyvendinamos veiklos). </a:t>
                      </a:r>
                      <a:r>
                        <a:rPr lang="lt-LT" sz="1100" u="none" strike="noStrike" dirty="0" err="1">
                          <a:effectLst/>
                        </a:rPr>
                        <a:t>Maks</a:t>
                      </a:r>
                      <a:r>
                        <a:rPr lang="lt-LT" sz="1100" u="none" strike="noStrike" dirty="0">
                          <a:effectLst/>
                        </a:rPr>
                        <a:t>. 10 balų</a:t>
                      </a:r>
                      <a:endParaRPr lang="lt-LT" sz="1100" b="1"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kern="1200" dirty="0">
                          <a:effectLst/>
                        </a:rPr>
                        <a:t>Pagal Projektų </a:t>
                      </a:r>
                      <a:r>
                        <a:rPr lang="lt-LT" sz="1100" kern="1200" dirty="0" err="1">
                          <a:effectLst/>
                        </a:rPr>
                        <a:t>inovatyvumo</a:t>
                      </a:r>
                      <a:r>
                        <a:rPr lang="lt-LT" sz="1100" kern="1200" dirty="0">
                          <a:effectLst/>
                        </a:rPr>
                        <a:t>  vertinimo metodiką (ŽŪ ministro įsakymas</a:t>
                      </a:r>
                      <a:r>
                        <a:rPr lang="lt-LT" sz="1100" kern="1200" baseline="0" dirty="0">
                          <a:effectLst/>
                        </a:rPr>
                        <a:t> 2023-03-24 Nr. 3D-181</a:t>
                      </a:r>
                      <a:r>
                        <a:rPr lang="lt-LT" sz="1100" kern="1200" dirty="0">
                          <a:effectLst/>
                        </a:rPr>
                        <a:t>) ir</a:t>
                      </a:r>
                      <a:r>
                        <a:rPr lang="lt-LT" sz="1100" kern="1200" baseline="0" dirty="0">
                          <a:effectLst/>
                        </a:rPr>
                        <a:t> </a:t>
                      </a:r>
                      <a:r>
                        <a:rPr lang="lt-LT" sz="1100" kern="1200" dirty="0">
                          <a:effectLst/>
                        </a:rPr>
                        <a:t>vietos projekto paraiškos informaciją </a:t>
                      </a:r>
                      <a:r>
                        <a:rPr lang="lt-LT" sz="1100" kern="1200" baseline="0" dirty="0">
                          <a:effectLst/>
                        </a:rPr>
                        <a:t> (biudžetas</a:t>
                      </a:r>
                      <a:r>
                        <a:rPr lang="lt-LT" sz="1100" kern="1200" dirty="0">
                          <a:effectLst/>
                        </a:rPr>
                        <a:t>) ir jai pagrįsti pareiškėjo pateiktus</a:t>
                      </a:r>
                      <a:r>
                        <a:rPr lang="lt-LT" sz="1100" kern="1200" baseline="0" dirty="0">
                          <a:effectLst/>
                        </a:rPr>
                        <a:t> duomenis.</a:t>
                      </a:r>
                      <a:endParaRPr lang="lt-L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100" baseline="0" dirty="0"/>
                        <a:t>skirta 50 proc. ir daugiau paramos investicijų – 10;</a:t>
                      </a:r>
                      <a:r>
                        <a:rPr lang="lt-LT"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lt-LT" sz="1100" dirty="0"/>
                        <a:t>skirta nuo 30 (imtinai) iki 50 proc. </a:t>
                      </a:r>
                      <a:r>
                        <a:rPr lang="lt-LT" sz="1100" baseline="0" dirty="0"/>
                        <a:t>paramos investicijų – 5.</a:t>
                      </a:r>
                      <a:endParaRPr lang="lt-LT" sz="1100" i="1" baseline="0" dirty="0"/>
                    </a:p>
                  </a:txBody>
                  <a:tcPr/>
                </a:tc>
                <a:extLst>
                  <a:ext uri="{0D108BD9-81ED-4DB2-BD59-A6C34878D82A}">
                    <a16:rowId xmlns:a16="http://schemas.microsoft.com/office/drawing/2014/main" val="10003"/>
                  </a:ext>
                </a:extLst>
              </a:tr>
            </a:tbl>
          </a:graphicData>
        </a:graphic>
      </p:graphicFrame>
      <p:grpSp>
        <p:nvGrpSpPr>
          <p:cNvPr id="3" name="Grupė 2">
            <a:extLst>
              <a:ext uri="{FF2B5EF4-FFF2-40B4-BE49-F238E27FC236}">
                <a16:creationId xmlns:a16="http://schemas.microsoft.com/office/drawing/2014/main" id="{EED4216C-63CC-C7BD-D2EA-789EEA7E7249}"/>
              </a:ext>
            </a:extLst>
          </p:cNvPr>
          <p:cNvGrpSpPr/>
          <p:nvPr/>
        </p:nvGrpSpPr>
        <p:grpSpPr>
          <a:xfrm>
            <a:off x="251520" y="107278"/>
            <a:ext cx="1584722" cy="282446"/>
            <a:chOff x="1620307" y="5805191"/>
            <a:chExt cx="4321026" cy="770140"/>
          </a:xfrm>
        </p:grpSpPr>
        <p:pic>
          <p:nvPicPr>
            <p:cNvPr id="5" name="Picture 4">
              <a:extLst>
                <a:ext uri="{FF2B5EF4-FFF2-40B4-BE49-F238E27FC236}">
                  <a16:creationId xmlns:a16="http://schemas.microsoft.com/office/drawing/2014/main" id="{03DE0881-EF01-3EC1-F392-91CD8DC83F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BB475E8-85E7-8D8A-4281-FE1043C34E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A8D13CCF-DC45-F280-201C-0A74AE4323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E50D50EC-1924-6C36-CA37-EA40C415DD6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219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04664"/>
            <a:ext cx="8229600" cy="360040"/>
          </a:xfrm>
        </p:spPr>
        <p:txBody>
          <a:bodyPr>
            <a:noAutofit/>
          </a:bodyPr>
          <a:lstStyle/>
          <a:p>
            <a:r>
              <a:rPr lang="lt-LT" sz="2400" b="1" i="0" dirty="0">
                <a:solidFill>
                  <a:srgbClr val="333333"/>
                </a:solidFill>
                <a:effectLst/>
                <a:latin typeface="Times New Roman" panose="02020603050405020304" pitchFamily="18" charset="0"/>
              </a:rPr>
              <a:t>Tinkamumo sąlygos pareiškėjui</a:t>
            </a:r>
            <a:endParaRPr lang="lt-LT" sz="2400" dirty="0"/>
          </a:p>
        </p:txBody>
      </p:sp>
      <p:sp>
        <p:nvSpPr>
          <p:cNvPr id="6" name="TextBox 5">
            <a:extLst>
              <a:ext uri="{FF2B5EF4-FFF2-40B4-BE49-F238E27FC236}">
                <a16:creationId xmlns:a16="http://schemas.microsoft.com/office/drawing/2014/main" id="{9C8219E3-83C4-9F4E-9851-FD6D4C5BDB11}"/>
              </a:ext>
            </a:extLst>
          </p:cNvPr>
          <p:cNvSpPr txBox="1"/>
          <p:nvPr/>
        </p:nvSpPr>
        <p:spPr>
          <a:xfrm>
            <a:off x="395536" y="1124744"/>
            <a:ext cx="7920880" cy="4370427"/>
          </a:xfrm>
          <a:prstGeom prst="rect">
            <a:avLst/>
          </a:prstGeom>
          <a:noFill/>
        </p:spPr>
        <p:txBody>
          <a:bodyPr wrap="square">
            <a:spAutoFit/>
          </a:bodyPr>
          <a:lstStyle/>
          <a:p>
            <a:r>
              <a:rPr lang="lt-LT" sz="1800" dirty="0">
                <a:effectLst/>
                <a:latin typeface="Times New Roman" panose="02020603050405020304" pitchFamily="18" charset="0"/>
                <a:ea typeface="Calibri" panose="020F0502020204030204" pitchFamily="34" charset="0"/>
              </a:rPr>
              <a:t>Vietos projekto paraišką teikiantis asmuo turi:</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neturėti nė vieno nepabaigto įgyvendinti projekto arba būti įgyvendinančiam leidžiamą projektų kiekį;</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būti registruotu VVG teritorijoje (juridiniai asmenys), deklaravusiu nuolatinę gyvenamąją vietą VVG teritorijoje (fiziniai asmenys); arba deklaravusiu nuolatinę gyvenamąją vietą ir (arba) įregistravusiu žemės ūkio valdą (kaip valdos valdytojas) ir ūkininko ūkį teisės aktų nustatyta tvarka VVG teritorijoje (taikoma ūkininkams); </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per paskutinius dvejus metus nebūti padariusiam pažeidimo, susijusio su EŽŪFKP parama,  apie kurį teisės aktų nustatyta tvarka buvo pranešta Europos Komisijai;</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būti ne jaunesniu negu 18 metų; </a:t>
            </a:r>
          </a:p>
          <a:p>
            <a:pPr marL="171450" indent="-171450">
              <a:buFont typeface="Arial" panose="020B0604020202020204" pitchFamily="34" charset="0"/>
              <a:buChar char="•"/>
            </a:pPr>
            <a:r>
              <a:rPr lang="lt-LT" sz="2000" dirty="0">
                <a:effectLst/>
                <a:latin typeface="Times New Roman" panose="02020603050405020304" pitchFamily="18" charset="0"/>
                <a:ea typeface="Calibri" panose="020F0502020204030204" pitchFamily="34" charset="0"/>
              </a:rPr>
              <a:t>veikti sąžiningai, t. y.: (nušalinti nuo vietos projektų atrankos, jei yra VVG sprendimų priėmėjas; teikti teisingą informaciją).</a:t>
            </a:r>
          </a:p>
        </p:txBody>
      </p:sp>
      <p:grpSp>
        <p:nvGrpSpPr>
          <p:cNvPr id="3" name="Grupė 2">
            <a:extLst>
              <a:ext uri="{FF2B5EF4-FFF2-40B4-BE49-F238E27FC236}">
                <a16:creationId xmlns:a16="http://schemas.microsoft.com/office/drawing/2014/main" id="{E8CD14B8-F459-D104-A955-5D8CD7A37741}"/>
              </a:ext>
            </a:extLst>
          </p:cNvPr>
          <p:cNvGrpSpPr/>
          <p:nvPr/>
        </p:nvGrpSpPr>
        <p:grpSpPr>
          <a:xfrm>
            <a:off x="3276402" y="5977787"/>
            <a:ext cx="3023790" cy="538932"/>
            <a:chOff x="1620307" y="5805191"/>
            <a:chExt cx="4321026" cy="770140"/>
          </a:xfrm>
        </p:grpSpPr>
        <p:pic>
          <p:nvPicPr>
            <p:cNvPr id="4" name="Picture 4">
              <a:extLst>
                <a:ext uri="{FF2B5EF4-FFF2-40B4-BE49-F238E27FC236}">
                  <a16:creationId xmlns:a16="http://schemas.microsoft.com/office/drawing/2014/main" id="{F2D21EB0-9DFB-85C0-FC09-4E46448A7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8C97330-525F-0901-80E7-56D6B2E741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aveikslėlis 12">
              <a:extLst>
                <a:ext uri="{FF2B5EF4-FFF2-40B4-BE49-F238E27FC236}">
                  <a16:creationId xmlns:a16="http://schemas.microsoft.com/office/drawing/2014/main" id="{054A69E9-415D-8381-57E9-9FD518DF8D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A70094B0-6A9A-B867-0375-0A6615AF3C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729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360040"/>
          </a:xfrm>
        </p:spPr>
        <p:txBody>
          <a:bodyPr>
            <a:noAutofit/>
          </a:bodyPr>
          <a:lstStyle/>
          <a:p>
            <a:r>
              <a:rPr lang="lt-LT" sz="2000" b="1" dirty="0">
                <a:latin typeface="+mn-lt"/>
              </a:rPr>
              <a:t>Netinkamos veiklos</a:t>
            </a:r>
          </a:p>
        </p:txBody>
      </p:sp>
      <p:sp>
        <p:nvSpPr>
          <p:cNvPr id="7" name="TextBox 6">
            <a:extLst>
              <a:ext uri="{FF2B5EF4-FFF2-40B4-BE49-F238E27FC236}">
                <a16:creationId xmlns:a16="http://schemas.microsoft.com/office/drawing/2014/main" id="{0FD7ABA9-F7C4-B0EE-FCF2-3000EA0F0D72}"/>
              </a:ext>
            </a:extLst>
          </p:cNvPr>
          <p:cNvSpPr txBox="1"/>
          <p:nvPr/>
        </p:nvSpPr>
        <p:spPr>
          <a:xfrm>
            <a:off x="153852" y="476672"/>
            <a:ext cx="8856984" cy="6186309"/>
          </a:xfrm>
          <a:prstGeom prst="rect">
            <a:avLst/>
          </a:prstGeom>
          <a:noFill/>
        </p:spPr>
        <p:txBody>
          <a:bodyPr wrap="square">
            <a:spAutoFit/>
          </a:bodyPr>
          <a:lstStyle/>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alkoholinių gėrimų gamyba, propagavimu;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tabako gaminių gamyba, propagavimu;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ginklų, šaudmenų ir jų dalių gamyba, naudojimu;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azartinių lošimų, lažybų, loterijų organizavimu;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finansiniu tarpininkavimu, pagalbine finansinio tarpininkavimo veikla, virtualiųjų valiutų leidybos (gamybos) ir prekybos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draudimo, perdraudimo ir pensijų lėšų kaupimo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nekilnojamojo turto operacijomis;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teisinės ir konsultavimo veiklos organizavimu;</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medžiokle, gyvūnų gaudymu spąstais ir kitais įrankiais, medžioklės ir brakonieriavimo patirties sklaida ir su tuo susijusiomis paslaugomis;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elektros energijos gamyba, perdavimas ir paskirstymas, išskyrus atvejus, kai elektros energija bus naudojama savo ir (arba) partnerių veiklos reikmėms;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farmacine veikla;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už paramos lėšas įsigyto ilgalaikio turto ir (arba) pastatyto ir (arba) įrengto nekilnojamo turto ilgalaikė nuoma (išskyrus atvejus, kai nuomojama įrengta darbo vieta) ir subnuoma;</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su žuvininkyste ir akvakultūra susijusios veiklos;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mokymosi arba studijų išlaidos švietimo ir (arba) neformalaus profesinio mokymo įstaigose;</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krovinių gabenimo keliais;</a:t>
            </a:r>
          </a:p>
          <a:p>
            <a:pPr marL="285750" marR="0" indent="-285750" algn="just">
              <a:spcBef>
                <a:spcPts val="0"/>
              </a:spcBef>
              <a:spcAft>
                <a:spcPts val="0"/>
              </a:spcAft>
              <a:buFont typeface="Arial" panose="020B0604020202020204" pitchFamily="34" charset="0"/>
              <a:buChar char="•"/>
            </a:pPr>
            <a:r>
              <a:rPr lang="lt-LT" sz="1800" b="0" i="0" dirty="0">
                <a:solidFill>
                  <a:srgbClr val="000000"/>
                </a:solidFill>
                <a:effectLst/>
                <a:latin typeface="Times New Roman" panose="02020603050405020304" pitchFamily="18" charset="0"/>
              </a:rPr>
              <a:t>informacinių paslaugų veikla (duomenų apdorojimo, interneto serverių paslaugų (</a:t>
            </a:r>
            <a:r>
              <a:rPr lang="lt-LT" sz="1800" b="0" i="0" dirty="0" err="1">
                <a:solidFill>
                  <a:srgbClr val="000000"/>
                </a:solidFill>
                <a:effectLst/>
                <a:latin typeface="Times New Roman" panose="02020603050405020304" pitchFamily="18" charset="0"/>
              </a:rPr>
              <a:t>prieglobos</a:t>
            </a:r>
            <a:r>
              <a:rPr lang="lt-LT" sz="1800" b="0" i="0" dirty="0">
                <a:solidFill>
                  <a:srgbClr val="000000"/>
                </a:solidFill>
                <a:effectLst/>
                <a:latin typeface="Times New Roman" panose="02020603050405020304" pitchFamily="18" charset="0"/>
              </a:rPr>
              <a:t>) ir su ja susijusi veikla, interneto vartų paslaugų veikla.</a:t>
            </a:r>
            <a:endPar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ė 2">
            <a:extLst>
              <a:ext uri="{FF2B5EF4-FFF2-40B4-BE49-F238E27FC236}">
                <a16:creationId xmlns:a16="http://schemas.microsoft.com/office/drawing/2014/main" id="{E650C868-CCBE-55CD-D0EA-46CBD9C4F7FA}"/>
              </a:ext>
            </a:extLst>
          </p:cNvPr>
          <p:cNvGrpSpPr/>
          <p:nvPr/>
        </p:nvGrpSpPr>
        <p:grpSpPr>
          <a:xfrm>
            <a:off x="4854072" y="480258"/>
            <a:ext cx="3999918" cy="712908"/>
            <a:chOff x="1620307" y="5805191"/>
            <a:chExt cx="4321026" cy="770140"/>
          </a:xfrm>
        </p:grpSpPr>
        <p:pic>
          <p:nvPicPr>
            <p:cNvPr id="4" name="Picture 4">
              <a:extLst>
                <a:ext uri="{FF2B5EF4-FFF2-40B4-BE49-F238E27FC236}">
                  <a16:creationId xmlns:a16="http://schemas.microsoft.com/office/drawing/2014/main" id="{3311DD21-B440-B0A1-3391-47C82FF86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307" y="5862342"/>
              <a:ext cx="2163763" cy="60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F4D4785E-C5BE-4740-0683-57954CF52E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6394" y="5805191"/>
              <a:ext cx="715963" cy="71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aveikslėlis 12">
              <a:extLst>
                <a:ext uri="{FF2B5EF4-FFF2-40B4-BE49-F238E27FC236}">
                  <a16:creationId xmlns:a16="http://schemas.microsoft.com/office/drawing/2014/main" id="{CF4E27B7-653E-70B5-2C7C-432AFA76C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645" y="5862183"/>
              <a:ext cx="517525" cy="693738"/>
            </a:xfrm>
            <a:prstGeom prst="rect">
              <a:avLst/>
            </a:prstGeom>
            <a:noFill/>
            <a:extLst>
              <a:ext uri="{909E8E84-426E-40DD-AFC4-6F175D3DCCD1}">
                <a14:hiddenFill xmlns:a14="http://schemas.microsoft.com/office/drawing/2010/main">
                  <a:solidFill>
                    <a:srgbClr val="FFFFFF"/>
                  </a:solidFill>
                </a14:hiddenFill>
              </a:ext>
            </a:extLst>
          </p:spPr>
        </p:pic>
        <p:pic>
          <p:nvPicPr>
            <p:cNvPr id="8" name="Paveikslėlis 1">
              <a:extLst>
                <a:ext uri="{FF2B5EF4-FFF2-40B4-BE49-F238E27FC236}">
                  <a16:creationId xmlns:a16="http://schemas.microsoft.com/office/drawing/2014/main" id="{4864D535-2FEB-B1B7-B9EC-D8581B6EBA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170" y="5897468"/>
              <a:ext cx="792163" cy="6778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583538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TotalTime>
  <Words>2520</Words>
  <Application>Microsoft Office PowerPoint</Application>
  <PresentationFormat>Demonstracija ekrane (4:3)</PresentationFormat>
  <Paragraphs>148</Paragraphs>
  <Slides>17</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17</vt:i4>
      </vt:variant>
    </vt:vector>
  </HeadingPairs>
  <TitlesOfParts>
    <vt:vector size="21" baseType="lpstr">
      <vt:lpstr>Arial</vt:lpstr>
      <vt:lpstr>Calibri</vt:lpstr>
      <vt:lpstr>Times New Roman</vt:lpstr>
      <vt:lpstr>Office tema</vt:lpstr>
      <vt:lpstr>Rokiškio kaimo strategija  2023-2029  PRIEMONĖ Privataus verslo stiprinimas VVG teritorijoje</vt:lpstr>
      <vt:lpstr>Informacija apie kvietimus</vt:lpstr>
      <vt:lpstr>„PowerPoint“ pateiktis</vt:lpstr>
      <vt:lpstr>Rokiškio kaimo strategija 2023-2029</vt:lpstr>
      <vt:lpstr>2024 m. rugsėjo 2 d. 00 val. iki 2024 m. spalio 31 d. 24 val.</vt:lpstr>
      <vt:lpstr>Palankių sąlygų verslumui skatinimas per viešųjų paslaugų plėtojimą  </vt:lpstr>
      <vt:lpstr>Atrankos kriterijai (strategijoje)</vt:lpstr>
      <vt:lpstr>Tinkamumo sąlygos pareiškėjui</vt:lpstr>
      <vt:lpstr>Netinkamos veiklos</vt:lpstr>
      <vt:lpstr>Bendrosios tinkamumo sąlygos projektui</vt:lpstr>
      <vt:lpstr>„PowerPoint“ pateiktis</vt:lpstr>
      <vt:lpstr>Tinkamumo sąlygos išlaidoms</vt:lpstr>
      <vt:lpstr>„PowerPoint“ pateiktis</vt:lpstr>
      <vt:lpstr>„PowerPoint“ pateiktis</vt:lpstr>
      <vt:lpstr>Netinkamos finansuoti išlaidos</vt:lpstr>
      <vt:lpstr>VP atmetamas (iš VP AT)</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User</dc:creator>
  <cp:lastModifiedBy>Rokiškio VVG</cp:lastModifiedBy>
  <cp:revision>32</cp:revision>
  <cp:lastPrinted>2024-07-10T09:07:59Z</cp:lastPrinted>
  <dcterms:created xsi:type="dcterms:W3CDTF">2024-07-09T06:25:52Z</dcterms:created>
  <dcterms:modified xsi:type="dcterms:W3CDTF">2024-09-10T11:28:30Z</dcterms:modified>
</cp:coreProperties>
</file>