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62" r:id="rId5"/>
    <p:sldId id="259" r:id="rId6"/>
    <p:sldId id="263" r:id="rId7"/>
    <p:sldId id="260" r:id="rId8"/>
    <p:sldId id="264" r:id="rId9"/>
    <p:sldId id="266" r:id="rId10"/>
    <p:sldId id="265" r:id="rId11"/>
    <p:sldId id="279" r:id="rId12"/>
    <p:sldId id="278" r:id="rId13"/>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Šviesus stilius 2 – paryškinima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B0FE208-9B35-4A7D-B4EE-615053378F6A}" type="datetimeFigureOut">
              <a:rPr lang="en-US" smtClean="0"/>
              <a:t>4/3/2025</a:t>
            </a:fld>
            <a:endParaRPr lang="en-US"/>
          </a:p>
        </p:txBody>
      </p:sp>
      <p:sp>
        <p:nvSpPr>
          <p:cNvPr id="4" name="Skaidrės vaizdo vietos rezervavimo ženkla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35E0517-C87E-4BF5-BC99-5D7531BC7182}" type="slidenum">
              <a:rPr lang="en-US" smtClean="0"/>
              <a:t>‹#›</a:t>
            </a:fld>
            <a:endParaRPr lang="en-US"/>
          </a:p>
        </p:txBody>
      </p:sp>
    </p:spTree>
    <p:extLst>
      <p:ext uri="{BB962C8B-B14F-4D97-AF65-F5344CB8AC3E}">
        <p14:creationId xmlns:p14="http://schemas.microsoft.com/office/powerpoint/2010/main" val="394607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135E0517-C87E-4BF5-BC99-5D7531BC7182}" type="slidenum">
              <a:rPr lang="en-US" smtClean="0"/>
              <a:t>12</a:t>
            </a:fld>
            <a:endParaRPr lang="en-US"/>
          </a:p>
        </p:txBody>
      </p:sp>
    </p:spTree>
    <p:extLst>
      <p:ext uri="{BB962C8B-B14F-4D97-AF65-F5344CB8AC3E}">
        <p14:creationId xmlns:p14="http://schemas.microsoft.com/office/powerpoint/2010/main" val="300225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t-LT"/>
              <a:t>Spustelėję redaguokite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44C5BE7C-9B67-45EE-83E5-FA6833271A52}"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C2E9-3507-4EF3-B975-6F8CF98B3F0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8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4C5BE7C-9B67-45EE-83E5-FA6833271A52}"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C2E9-3507-4EF3-B975-6F8CF98B3F0F}" type="slidenum">
              <a:rPr lang="en-US" smtClean="0"/>
              <a:t>‹#›</a:t>
            </a:fld>
            <a:endParaRPr lang="en-US"/>
          </a:p>
        </p:txBody>
      </p:sp>
    </p:spTree>
    <p:extLst>
      <p:ext uri="{BB962C8B-B14F-4D97-AF65-F5344CB8AC3E}">
        <p14:creationId xmlns:p14="http://schemas.microsoft.com/office/powerpoint/2010/main" val="383210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4C5BE7C-9B67-45EE-83E5-FA6833271A52}"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C2E9-3507-4EF3-B975-6F8CF98B3F0F}" type="slidenum">
              <a:rPr lang="en-US" smtClean="0"/>
              <a:t>‹#›</a:t>
            </a:fld>
            <a:endParaRPr lang="en-US"/>
          </a:p>
        </p:txBody>
      </p:sp>
    </p:spTree>
    <p:extLst>
      <p:ext uri="{BB962C8B-B14F-4D97-AF65-F5344CB8AC3E}">
        <p14:creationId xmlns:p14="http://schemas.microsoft.com/office/powerpoint/2010/main" val="370931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4C5BE7C-9B67-45EE-83E5-FA6833271A52}"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C2E9-3507-4EF3-B975-6F8CF98B3F0F}" type="slidenum">
              <a:rPr lang="en-US" smtClean="0"/>
              <a:t>‹#›</a:t>
            </a:fld>
            <a:endParaRPr lang="en-US"/>
          </a:p>
        </p:txBody>
      </p:sp>
    </p:spTree>
    <p:extLst>
      <p:ext uri="{BB962C8B-B14F-4D97-AF65-F5344CB8AC3E}">
        <p14:creationId xmlns:p14="http://schemas.microsoft.com/office/powerpoint/2010/main" val="158834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t-LT"/>
              <a:t>Spustelėję redaguokite stilių</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44C5BE7C-9B67-45EE-83E5-FA6833271A52}"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C2E9-3507-4EF3-B975-6F8CF98B3F0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88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t-LT"/>
              <a:t>Spustelėję redaguokite stilių</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44C5BE7C-9B67-45EE-83E5-FA6833271A52}"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C2E9-3507-4EF3-B975-6F8CF98B3F0F}" type="slidenum">
              <a:rPr lang="en-US" smtClean="0"/>
              <a:t>‹#›</a:t>
            </a:fld>
            <a:endParaRPr lang="en-US"/>
          </a:p>
        </p:txBody>
      </p:sp>
    </p:spTree>
    <p:extLst>
      <p:ext uri="{BB962C8B-B14F-4D97-AF65-F5344CB8AC3E}">
        <p14:creationId xmlns:p14="http://schemas.microsoft.com/office/powerpoint/2010/main" val="232906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t-LT"/>
              <a:t>Spustelėję redaguokite stilių</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097280" y="2582334"/>
            <a:ext cx="4937760" cy="33782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217920" y="2582334"/>
            <a:ext cx="4937760" cy="33782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44C5BE7C-9B67-45EE-83E5-FA6833271A52}"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8C2E9-3507-4EF3-B975-6F8CF98B3F0F}" type="slidenum">
              <a:rPr lang="en-US" smtClean="0"/>
              <a:t>‹#›</a:t>
            </a:fld>
            <a:endParaRPr lang="en-US"/>
          </a:p>
        </p:txBody>
      </p:sp>
    </p:spTree>
    <p:extLst>
      <p:ext uri="{BB962C8B-B14F-4D97-AF65-F5344CB8AC3E}">
        <p14:creationId xmlns:p14="http://schemas.microsoft.com/office/powerpoint/2010/main" val="197623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44C5BE7C-9B67-45EE-83E5-FA6833271A52}"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8C2E9-3507-4EF3-B975-6F8CF98B3F0F}" type="slidenum">
              <a:rPr lang="en-US" smtClean="0"/>
              <a:t>‹#›</a:t>
            </a:fld>
            <a:endParaRPr lang="en-US"/>
          </a:p>
        </p:txBody>
      </p:sp>
    </p:spTree>
    <p:extLst>
      <p:ext uri="{BB962C8B-B14F-4D97-AF65-F5344CB8AC3E}">
        <p14:creationId xmlns:p14="http://schemas.microsoft.com/office/powerpoint/2010/main" val="129018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C5BE7C-9B67-45EE-83E5-FA6833271A52}" type="datetimeFigureOut">
              <a:rPr lang="en-US" smtClean="0"/>
              <a:t>4/3/2025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D48C2E9-3507-4EF3-B975-6F8CF98B3F0F}" type="slidenum">
              <a:rPr lang="en-US" smtClean="0"/>
              <a:t>‹#›</a:t>
            </a:fld>
            <a:endParaRPr lang="en-US"/>
          </a:p>
        </p:txBody>
      </p:sp>
    </p:spTree>
    <p:extLst>
      <p:ext uri="{BB962C8B-B14F-4D97-AF65-F5344CB8AC3E}">
        <p14:creationId xmlns:p14="http://schemas.microsoft.com/office/powerpoint/2010/main" val="366704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t-LT"/>
              <a:t>Spustelėję redaguokite stilių</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C5BE7C-9B67-45EE-83E5-FA6833271A52}" type="datetimeFigureOut">
              <a:rPr lang="en-US" smtClean="0"/>
              <a:t>4/3/2025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48C2E9-3507-4EF3-B975-6F8CF98B3F0F}" type="slidenum">
              <a:rPr lang="en-US" smtClean="0"/>
              <a:t>‹#›</a:t>
            </a:fld>
            <a:endParaRPr lang="en-US"/>
          </a:p>
        </p:txBody>
      </p:sp>
    </p:spTree>
    <p:extLst>
      <p:ext uri="{BB962C8B-B14F-4D97-AF65-F5344CB8AC3E}">
        <p14:creationId xmlns:p14="http://schemas.microsoft.com/office/powerpoint/2010/main" val="168363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lt-LT"/>
              <a:t>Spustelėję redaguokite stilių</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4C5BE7C-9B67-45EE-83E5-FA6833271A52}"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48C2E9-3507-4EF3-B975-6F8CF98B3F0F}" type="slidenum">
              <a:rPr lang="en-US" smtClean="0"/>
              <a:t>‹#›</a:t>
            </a:fld>
            <a:endParaRPr lang="en-US"/>
          </a:p>
        </p:txBody>
      </p:sp>
    </p:spTree>
    <p:extLst>
      <p:ext uri="{BB962C8B-B14F-4D97-AF65-F5344CB8AC3E}">
        <p14:creationId xmlns:p14="http://schemas.microsoft.com/office/powerpoint/2010/main" val="116455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t-LT"/>
              <a:t>Spustelėję redaguokite stilių</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C5BE7C-9B67-45EE-83E5-FA6833271A52}" type="datetimeFigureOut">
              <a:rPr lang="en-US" smtClean="0"/>
              <a:t>4/3/2025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48C2E9-3507-4EF3-B975-6F8CF98B3F0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955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123FDB0-8B23-4EA3-72DF-BB6A8BB67823}"/>
              </a:ext>
            </a:extLst>
          </p:cNvPr>
          <p:cNvSpPr>
            <a:spLocks noGrp="1"/>
          </p:cNvSpPr>
          <p:nvPr>
            <p:ph type="ctrTitle"/>
          </p:nvPr>
        </p:nvSpPr>
        <p:spPr/>
        <p:txBody>
          <a:bodyPr/>
          <a:lstStyle/>
          <a:p>
            <a:r>
              <a:rPr lang="lt-LT" dirty="0"/>
              <a:t>Rokiškio RVVG strategijų iniciatyvos ir postūmiai</a:t>
            </a:r>
            <a:endParaRPr lang="en-US" dirty="0"/>
          </a:p>
        </p:txBody>
      </p:sp>
      <p:sp>
        <p:nvSpPr>
          <p:cNvPr id="3" name="Antrinis pavadinimas 2">
            <a:extLst>
              <a:ext uri="{FF2B5EF4-FFF2-40B4-BE49-F238E27FC236}">
                <a16:creationId xmlns:a16="http://schemas.microsoft.com/office/drawing/2014/main" id="{2375F7EB-6BAA-0E41-54E5-2692661BFC89}"/>
              </a:ext>
            </a:extLst>
          </p:cNvPr>
          <p:cNvSpPr>
            <a:spLocks noGrp="1"/>
          </p:cNvSpPr>
          <p:nvPr>
            <p:ph type="subTitle" idx="1"/>
          </p:nvPr>
        </p:nvSpPr>
        <p:spPr>
          <a:xfrm>
            <a:off x="1336484" y="5019958"/>
            <a:ext cx="4572000" cy="1079090"/>
          </a:xfrm>
        </p:spPr>
        <p:txBody>
          <a:bodyPr>
            <a:normAutofit fontScale="62500" lnSpcReduction="20000"/>
          </a:bodyPr>
          <a:lstStyle/>
          <a:p>
            <a:pPr algn="l">
              <a:lnSpc>
                <a:spcPct val="120000"/>
              </a:lnSpc>
              <a:spcBef>
                <a:spcPts val="0"/>
              </a:spcBef>
            </a:pPr>
            <a:r>
              <a:rPr lang="lt-LT" dirty="0"/>
              <a:t>Pranešėja Raimonda </a:t>
            </a:r>
            <a:r>
              <a:rPr lang="lt-LT" dirty="0" err="1"/>
              <a:t>Sankevičiūtė</a:t>
            </a:r>
            <a:r>
              <a:rPr lang="lt-LT" dirty="0"/>
              <a:t>-Vilimienė</a:t>
            </a:r>
          </a:p>
          <a:p>
            <a:pPr algn="l">
              <a:lnSpc>
                <a:spcPct val="120000"/>
              </a:lnSpc>
              <a:spcBef>
                <a:spcPts val="0"/>
              </a:spcBef>
            </a:pPr>
            <a:r>
              <a:rPr lang="lt-LT" dirty="0"/>
              <a:t>RVVG visuotiniam narių susirinkimui </a:t>
            </a:r>
            <a:br>
              <a:rPr lang="lt-LT" dirty="0"/>
            </a:br>
            <a:r>
              <a:rPr lang="lt-LT" dirty="0"/>
              <a:t>2025-04-01, Rokiškis</a:t>
            </a:r>
            <a:endParaRPr lang="en-US" dirty="0"/>
          </a:p>
        </p:txBody>
      </p:sp>
      <p:pic>
        <p:nvPicPr>
          <p:cNvPr id="5" name="Paveikslėlis 4" descr="Paveikslėlis, kuriame yra tekstas, Šriftas, logotipas, ekrano kopija&#10;&#10;Automatiškai sugeneruotas aprašymas">
            <a:extLst>
              <a:ext uri="{FF2B5EF4-FFF2-40B4-BE49-F238E27FC236}">
                <a16:creationId xmlns:a16="http://schemas.microsoft.com/office/drawing/2014/main" id="{199DC528-DBBF-EA1B-8ABA-BBA7C3F3C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9047" y="195600"/>
            <a:ext cx="4770783" cy="862411"/>
          </a:xfrm>
          <a:prstGeom prst="rect">
            <a:avLst/>
          </a:prstGeom>
        </p:spPr>
      </p:pic>
    </p:spTree>
    <p:extLst>
      <p:ext uri="{BB962C8B-B14F-4D97-AF65-F5344CB8AC3E}">
        <p14:creationId xmlns:p14="http://schemas.microsoft.com/office/powerpoint/2010/main" val="205342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EF6A49-5AB1-7945-89C2-51982065BE4A}"/>
              </a:ext>
            </a:extLst>
          </p:cNvPr>
          <p:cNvSpPr>
            <a:spLocks noGrp="1"/>
          </p:cNvSpPr>
          <p:nvPr>
            <p:ph type="title"/>
          </p:nvPr>
        </p:nvSpPr>
        <p:spPr>
          <a:xfrm>
            <a:off x="1097280" y="286603"/>
            <a:ext cx="10058400" cy="702303"/>
          </a:xfrm>
        </p:spPr>
        <p:txBody>
          <a:bodyPr>
            <a:normAutofit fontScale="90000"/>
          </a:bodyPr>
          <a:lstStyle/>
          <a:p>
            <a:r>
              <a:rPr lang="lt-LT" dirty="0"/>
              <a:t>VPS 2023-2029. </a:t>
            </a:r>
            <a:r>
              <a:rPr lang="lt-LT" dirty="0">
                <a:solidFill>
                  <a:schemeClr val="accent1">
                    <a:lumMod val="75000"/>
                  </a:schemeClr>
                </a:solidFill>
              </a:rPr>
              <a:t>Įvyko 4 kvietimai</a:t>
            </a:r>
            <a:endParaRPr lang="en-US" dirty="0"/>
          </a:p>
        </p:txBody>
      </p:sp>
      <p:pic>
        <p:nvPicPr>
          <p:cNvPr id="4" name="Paveikslėlis 3" descr="Paveikslėlis, kuriame yra tekstas, Šriftas, logotipas, ekrano kopija&#10;&#10;Automatiškai sugeneruotas aprašymas">
            <a:extLst>
              <a:ext uri="{FF2B5EF4-FFF2-40B4-BE49-F238E27FC236}">
                <a16:creationId xmlns:a16="http://schemas.microsoft.com/office/drawing/2014/main" id="{7908E3C0-ACA6-089A-9D8D-D68E4776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335" y="6155696"/>
            <a:ext cx="2955663" cy="534293"/>
          </a:xfrm>
          <a:prstGeom prst="rect">
            <a:avLst/>
          </a:prstGeom>
        </p:spPr>
      </p:pic>
      <p:sp>
        <p:nvSpPr>
          <p:cNvPr id="3" name="Turinio vietos rezervavimo ženklas 2">
            <a:extLst>
              <a:ext uri="{FF2B5EF4-FFF2-40B4-BE49-F238E27FC236}">
                <a16:creationId xmlns:a16="http://schemas.microsoft.com/office/drawing/2014/main" id="{B9CD26D1-6A71-7FBD-83F8-0B114543AE68}"/>
              </a:ext>
            </a:extLst>
          </p:cNvPr>
          <p:cNvSpPr txBox="1">
            <a:spLocks/>
          </p:cNvSpPr>
          <p:nvPr/>
        </p:nvSpPr>
        <p:spPr>
          <a:xfrm>
            <a:off x="486757" y="1914560"/>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lt-LT" sz="2800" dirty="0"/>
          </a:p>
        </p:txBody>
      </p:sp>
      <p:sp>
        <p:nvSpPr>
          <p:cNvPr id="9" name="TextBox 8">
            <a:extLst>
              <a:ext uri="{FF2B5EF4-FFF2-40B4-BE49-F238E27FC236}">
                <a16:creationId xmlns:a16="http://schemas.microsoft.com/office/drawing/2014/main" id="{39D65F47-374B-897F-5D8C-08E9FA358E33}"/>
              </a:ext>
            </a:extLst>
          </p:cNvPr>
          <p:cNvSpPr txBox="1"/>
          <p:nvPr/>
        </p:nvSpPr>
        <p:spPr>
          <a:xfrm>
            <a:off x="273858" y="884287"/>
            <a:ext cx="11705243" cy="2523768"/>
          </a:xfrm>
          <a:prstGeom prst="rect">
            <a:avLst/>
          </a:prstGeom>
          <a:noFill/>
        </p:spPr>
        <p:txBody>
          <a:bodyPr wrap="square">
            <a:spAutoFit/>
          </a:bodyPr>
          <a:lstStyle/>
          <a:p>
            <a:r>
              <a:rPr lang="lt-LT" sz="2800" dirty="0"/>
              <a:t>PRIEMONĖS</a:t>
            </a:r>
          </a:p>
          <a:p>
            <a:r>
              <a:rPr lang="lt-LT" sz="2800" dirty="0"/>
              <a:t>Palankių sąlygų verslumui skatinimas per viešųjų paslaugų plėtojimą (NVO) – </a:t>
            </a:r>
            <a:br>
              <a:rPr lang="lt-LT" sz="2800" dirty="0"/>
            </a:br>
            <a:r>
              <a:rPr lang="lt-LT" sz="2800" dirty="0"/>
              <a:t>1, 3, </a:t>
            </a:r>
            <a:r>
              <a:rPr lang="lt-LT" sz="2800" b="1" dirty="0">
                <a:solidFill>
                  <a:schemeClr val="bg2">
                    <a:lumMod val="50000"/>
                  </a:schemeClr>
                </a:solidFill>
              </a:rPr>
              <a:t>paskelbtas 5 (nuo balandžio 24 d. iki gegužės 26 d., suma 74 000 Eur)</a:t>
            </a:r>
          </a:p>
          <a:p>
            <a:r>
              <a:rPr lang="lt-LT" sz="2800" dirty="0"/>
              <a:t>Privataus verslo stiprinimas VVG teritorijoje (privačiam verslui) - 2,4 </a:t>
            </a:r>
            <a:r>
              <a:rPr lang="lt-LT" sz="2800" b="1" dirty="0">
                <a:solidFill>
                  <a:schemeClr val="bg2">
                    <a:lumMod val="50000"/>
                  </a:schemeClr>
                </a:solidFill>
              </a:rPr>
              <a:t>(šių metų lėšos išnaudotos)</a:t>
            </a:r>
          </a:p>
          <a:p>
            <a:endParaRPr lang="en-US" dirty="0"/>
          </a:p>
        </p:txBody>
      </p:sp>
      <p:sp>
        <p:nvSpPr>
          <p:cNvPr id="10" name="Stačiakampis 9">
            <a:extLst>
              <a:ext uri="{FF2B5EF4-FFF2-40B4-BE49-F238E27FC236}">
                <a16:creationId xmlns:a16="http://schemas.microsoft.com/office/drawing/2014/main" id="{9815001D-E074-C100-8C00-0537F440DC53}"/>
              </a:ext>
            </a:extLst>
          </p:cNvPr>
          <p:cNvSpPr/>
          <p:nvPr/>
        </p:nvSpPr>
        <p:spPr>
          <a:xfrm>
            <a:off x="486757" y="3408055"/>
            <a:ext cx="5088133" cy="2747642"/>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12" name="TextBox 11">
            <a:extLst>
              <a:ext uri="{FF2B5EF4-FFF2-40B4-BE49-F238E27FC236}">
                <a16:creationId xmlns:a16="http://schemas.microsoft.com/office/drawing/2014/main" id="{33B4616E-87FD-F2B8-32D1-AA103A64D1B7}"/>
              </a:ext>
            </a:extLst>
          </p:cNvPr>
          <p:cNvSpPr txBox="1"/>
          <p:nvPr/>
        </p:nvSpPr>
        <p:spPr>
          <a:xfrm>
            <a:off x="486757" y="3449946"/>
            <a:ext cx="4832555" cy="2554545"/>
          </a:xfrm>
          <a:prstGeom prst="rect">
            <a:avLst/>
          </a:prstGeom>
          <a:noFill/>
        </p:spPr>
        <p:txBody>
          <a:bodyPr wrap="square">
            <a:spAutoFit/>
          </a:bodyPr>
          <a:lstStyle/>
          <a:p>
            <a:r>
              <a:rPr lang="lt-LT" sz="2000" b="1" dirty="0">
                <a:solidFill>
                  <a:schemeClr val="accent1">
                    <a:lumMod val="75000"/>
                  </a:schemeClr>
                </a:solidFill>
              </a:rPr>
              <a:t>1 Priemonei </a:t>
            </a:r>
            <a:r>
              <a:rPr lang="lt-LT" sz="2000" dirty="0">
                <a:solidFill>
                  <a:schemeClr val="accent1">
                    <a:lumMod val="75000"/>
                  </a:schemeClr>
                </a:solidFill>
              </a:rPr>
              <a:t> – 37 000 Eur</a:t>
            </a:r>
          </a:p>
          <a:p>
            <a:r>
              <a:rPr lang="lt-LT" sz="2000" dirty="0">
                <a:solidFill>
                  <a:schemeClr val="accent1">
                    <a:lumMod val="75000"/>
                  </a:schemeClr>
                </a:solidFill>
              </a:rPr>
              <a:t>Atrankos kriterijai:</a:t>
            </a:r>
          </a:p>
          <a:p>
            <a:pPr marL="285750" indent="-285750">
              <a:buFont typeface="Arial" panose="020B0604020202020204" pitchFamily="34" charset="0"/>
              <a:buChar char="•"/>
            </a:pPr>
            <a:r>
              <a:rPr lang="lt-LT" sz="2000" dirty="0"/>
              <a:t>Teritorinis atokumas </a:t>
            </a:r>
          </a:p>
          <a:p>
            <a:pPr marL="285750" indent="-285750">
              <a:buFont typeface="Arial" panose="020B0604020202020204" pitchFamily="34" charset="0"/>
              <a:buChar char="•"/>
            </a:pPr>
            <a:r>
              <a:rPr lang="lt-LT" sz="2000" dirty="0"/>
              <a:t>Veiklų orientavimas į skatintinų amžiaus grupių rėmimą (grupės nuo 50 iki 65 m. ir jaunimas). </a:t>
            </a:r>
          </a:p>
          <a:p>
            <a:pPr marL="285750" indent="-285750">
              <a:buFont typeface="Arial" panose="020B0604020202020204" pitchFamily="34" charset="0"/>
              <a:buChar char="•"/>
            </a:pPr>
            <a:r>
              <a:rPr lang="lt-LT" sz="2000" dirty="0"/>
              <a:t>Teritorinis bendradarbiavimas </a:t>
            </a:r>
          </a:p>
          <a:p>
            <a:pPr marL="285750" indent="-285750">
              <a:buFont typeface="Arial" panose="020B0604020202020204" pitchFamily="34" charset="0"/>
              <a:buChar char="•"/>
            </a:pPr>
            <a:r>
              <a:rPr lang="lt-LT" sz="2000" dirty="0"/>
              <a:t>Partnerystė tarp sektorių</a:t>
            </a:r>
          </a:p>
        </p:txBody>
      </p:sp>
      <p:sp>
        <p:nvSpPr>
          <p:cNvPr id="13" name="Stačiakampis 12">
            <a:extLst>
              <a:ext uri="{FF2B5EF4-FFF2-40B4-BE49-F238E27FC236}">
                <a16:creationId xmlns:a16="http://schemas.microsoft.com/office/drawing/2014/main" id="{46ADC740-9A2C-B76A-5E65-F8A30E3B17E8}"/>
              </a:ext>
            </a:extLst>
          </p:cNvPr>
          <p:cNvSpPr/>
          <p:nvPr/>
        </p:nvSpPr>
        <p:spPr>
          <a:xfrm>
            <a:off x="5938744" y="3449946"/>
            <a:ext cx="5766499" cy="2654528"/>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14" name="TextBox 13">
            <a:extLst>
              <a:ext uri="{FF2B5EF4-FFF2-40B4-BE49-F238E27FC236}">
                <a16:creationId xmlns:a16="http://schemas.microsoft.com/office/drawing/2014/main" id="{9DF2E426-92BC-5AB1-124D-7F0E0EA2CAAB}"/>
              </a:ext>
            </a:extLst>
          </p:cNvPr>
          <p:cNvSpPr txBox="1"/>
          <p:nvPr/>
        </p:nvSpPr>
        <p:spPr>
          <a:xfrm>
            <a:off x="6066502" y="3440413"/>
            <a:ext cx="5510953" cy="2523768"/>
          </a:xfrm>
          <a:prstGeom prst="rect">
            <a:avLst/>
          </a:prstGeom>
          <a:noFill/>
        </p:spPr>
        <p:txBody>
          <a:bodyPr wrap="square">
            <a:spAutoFit/>
          </a:bodyPr>
          <a:lstStyle/>
          <a:p>
            <a:r>
              <a:rPr lang="lt-LT" sz="2000" b="1" dirty="0">
                <a:solidFill>
                  <a:schemeClr val="accent1">
                    <a:lumMod val="75000"/>
                  </a:schemeClr>
                </a:solidFill>
              </a:rPr>
              <a:t>2 Priemonei </a:t>
            </a:r>
            <a:r>
              <a:rPr lang="lt-LT" sz="2000" dirty="0">
                <a:solidFill>
                  <a:schemeClr val="accent1">
                    <a:lumMod val="75000"/>
                  </a:schemeClr>
                </a:solidFill>
              </a:rPr>
              <a:t>– 200 000 Eur</a:t>
            </a:r>
          </a:p>
          <a:p>
            <a:r>
              <a:rPr lang="lt-LT" sz="2000" dirty="0">
                <a:solidFill>
                  <a:schemeClr val="accent1">
                    <a:lumMod val="75000"/>
                  </a:schemeClr>
                </a:solidFill>
              </a:rPr>
              <a:t>Atrankos kriterijai</a:t>
            </a:r>
          </a:p>
          <a:p>
            <a:pPr marL="342900" indent="-342900">
              <a:buFont typeface="Arial" panose="020B0604020202020204" pitchFamily="34" charset="0"/>
              <a:buChar char="•"/>
            </a:pPr>
            <a:r>
              <a:rPr lang="lt-LT" sz="2000" dirty="0"/>
              <a:t>Verslas yra susijęs su paslaugomis gyventojams. </a:t>
            </a:r>
          </a:p>
          <a:p>
            <a:pPr marL="342900" indent="-342900">
              <a:buFont typeface="Arial" panose="020B0604020202020204" pitchFamily="34" charset="0"/>
              <a:buChar char="•"/>
            </a:pPr>
            <a:r>
              <a:rPr lang="lt-LT" sz="2000" dirty="0"/>
              <a:t>Darbo vietų kūrimas (daugiau, santykis su paramos lėšomis)  </a:t>
            </a:r>
          </a:p>
          <a:p>
            <a:pPr marL="342900" indent="-342900">
              <a:buFont typeface="Arial" panose="020B0604020202020204" pitchFamily="34" charset="0"/>
              <a:buChar char="•"/>
            </a:pPr>
            <a:r>
              <a:rPr lang="lt-LT" sz="2000" dirty="0"/>
              <a:t>Darbo vietos jauniems žmonėms (iki 40 m.)</a:t>
            </a:r>
          </a:p>
          <a:p>
            <a:pPr marL="342900" indent="-342900">
              <a:buFont typeface="Arial" panose="020B0604020202020204" pitchFamily="34" charset="0"/>
              <a:buChar char="•"/>
            </a:pPr>
            <a:r>
              <a:rPr lang="lt-LT" sz="2000" dirty="0"/>
              <a:t>Verslas vykdomas nuosavybės teise NT</a:t>
            </a:r>
          </a:p>
          <a:p>
            <a:endParaRPr lang="en-US" dirty="0"/>
          </a:p>
        </p:txBody>
      </p:sp>
      <p:pic>
        <p:nvPicPr>
          <p:cNvPr id="5" name="Paveikslėlis 4">
            <a:extLst>
              <a:ext uri="{FF2B5EF4-FFF2-40B4-BE49-F238E27FC236}">
                <a16:creationId xmlns:a16="http://schemas.microsoft.com/office/drawing/2014/main" id="{7A7217A5-4763-9581-608B-C0078DD16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065" y="6181891"/>
            <a:ext cx="3949186" cy="628559"/>
          </a:xfrm>
          <a:prstGeom prst="rect">
            <a:avLst/>
          </a:prstGeom>
        </p:spPr>
      </p:pic>
    </p:spTree>
    <p:extLst>
      <p:ext uri="{BB962C8B-B14F-4D97-AF65-F5344CB8AC3E}">
        <p14:creationId xmlns:p14="http://schemas.microsoft.com/office/powerpoint/2010/main" val="133282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C989D45-B1A8-8F4C-C900-DCFDFB4FC912}"/>
              </a:ext>
            </a:extLst>
          </p:cNvPr>
          <p:cNvSpPr>
            <a:spLocks noGrp="1"/>
          </p:cNvSpPr>
          <p:nvPr>
            <p:ph type="title"/>
          </p:nvPr>
        </p:nvSpPr>
        <p:spPr>
          <a:xfrm>
            <a:off x="1097280" y="286603"/>
            <a:ext cx="2592977" cy="1450757"/>
          </a:xfrm>
        </p:spPr>
        <p:txBody>
          <a:bodyPr/>
          <a:lstStyle/>
          <a:p>
            <a:r>
              <a:rPr lang="lt-LT" dirty="0"/>
              <a:t>Kvietimai</a:t>
            </a:r>
            <a:endParaRPr lang="en-US" dirty="0"/>
          </a:p>
        </p:txBody>
      </p:sp>
      <p:pic>
        <p:nvPicPr>
          <p:cNvPr id="6" name="Turinio vietos rezervavimo ženklas 5">
            <a:extLst>
              <a:ext uri="{FF2B5EF4-FFF2-40B4-BE49-F238E27FC236}">
                <a16:creationId xmlns:a16="http://schemas.microsoft.com/office/drawing/2014/main" id="{6FC91671-728D-4121-DC05-A16E8F4879D8}"/>
              </a:ext>
            </a:extLst>
          </p:cNvPr>
          <p:cNvPicPr>
            <a:picLocks noGrp="1" noChangeAspect="1"/>
          </p:cNvPicPr>
          <p:nvPr>
            <p:ph idx="1"/>
          </p:nvPr>
        </p:nvPicPr>
        <p:blipFill>
          <a:blip r:embed="rId2"/>
          <a:srcRect r="24253"/>
          <a:stretch/>
        </p:blipFill>
        <p:spPr>
          <a:xfrm>
            <a:off x="4213917" y="286603"/>
            <a:ext cx="7591584" cy="5637509"/>
          </a:xfrm>
        </p:spPr>
      </p:pic>
      <p:pic>
        <p:nvPicPr>
          <p:cNvPr id="4" name="Paveikslėlis 3">
            <a:extLst>
              <a:ext uri="{FF2B5EF4-FFF2-40B4-BE49-F238E27FC236}">
                <a16:creationId xmlns:a16="http://schemas.microsoft.com/office/drawing/2014/main" id="{D1CB4097-5B57-75FE-8A91-19B352B82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065" y="6181891"/>
            <a:ext cx="3949186" cy="628559"/>
          </a:xfrm>
          <a:prstGeom prst="rect">
            <a:avLst/>
          </a:prstGeom>
        </p:spPr>
      </p:pic>
      <p:sp>
        <p:nvSpPr>
          <p:cNvPr id="7" name="Rodyklė: lenkta žemyn 6">
            <a:extLst>
              <a:ext uri="{FF2B5EF4-FFF2-40B4-BE49-F238E27FC236}">
                <a16:creationId xmlns:a16="http://schemas.microsoft.com/office/drawing/2014/main" id="{AC1680B1-5BFB-957D-ED81-149380AAECC2}"/>
              </a:ext>
            </a:extLst>
          </p:cNvPr>
          <p:cNvSpPr/>
          <p:nvPr/>
        </p:nvSpPr>
        <p:spPr>
          <a:xfrm rot="1874258">
            <a:off x="2167531" y="2266681"/>
            <a:ext cx="3199460" cy="104952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219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03535B-0BD0-DFC4-D1A5-AFA7C91476FA}"/>
              </a:ext>
            </a:extLst>
          </p:cNvPr>
          <p:cNvSpPr txBox="1"/>
          <p:nvPr/>
        </p:nvSpPr>
        <p:spPr>
          <a:xfrm>
            <a:off x="0" y="5235714"/>
            <a:ext cx="12191999" cy="707886"/>
          </a:xfrm>
          <a:prstGeom prst="rect">
            <a:avLst/>
          </a:prstGeom>
          <a:noFill/>
        </p:spPr>
        <p:txBody>
          <a:bodyPr wrap="square">
            <a:spAutoFit/>
          </a:bodyPr>
          <a:lstStyle/>
          <a:p>
            <a:pPr algn="ctr"/>
            <a:r>
              <a:rPr lang="lt-LT" sz="4000" dirty="0">
                <a:solidFill>
                  <a:schemeClr val="accent1">
                    <a:lumMod val="75000"/>
                  </a:schemeClr>
                </a:solidFill>
              </a:rPr>
              <a:t>Ačiū už tai, kad domitės ir įsitraukiate.</a:t>
            </a:r>
          </a:p>
        </p:txBody>
      </p:sp>
      <p:sp>
        <p:nvSpPr>
          <p:cNvPr id="12" name="TextBox 11">
            <a:extLst>
              <a:ext uri="{FF2B5EF4-FFF2-40B4-BE49-F238E27FC236}">
                <a16:creationId xmlns:a16="http://schemas.microsoft.com/office/drawing/2014/main" id="{A35D9611-7804-9370-389F-3DC58E7F7300}"/>
              </a:ext>
            </a:extLst>
          </p:cNvPr>
          <p:cNvSpPr txBox="1"/>
          <p:nvPr/>
        </p:nvSpPr>
        <p:spPr>
          <a:xfrm>
            <a:off x="205691" y="2033481"/>
            <a:ext cx="4369981" cy="2554545"/>
          </a:xfrm>
          <a:prstGeom prst="rect">
            <a:avLst/>
          </a:prstGeom>
          <a:noFill/>
        </p:spPr>
        <p:txBody>
          <a:bodyPr wrap="square">
            <a:spAutoFit/>
          </a:bodyPr>
          <a:lstStyle/>
          <a:p>
            <a:r>
              <a:rPr lang="lt-LT" sz="3200" dirty="0">
                <a:solidFill>
                  <a:schemeClr val="accent1">
                    <a:lumMod val="75000"/>
                  </a:schemeClr>
                </a:solidFill>
              </a:rPr>
              <a:t>Viską rasite tinklalapyje </a:t>
            </a:r>
            <a:r>
              <a:rPr lang="lt-LT" sz="3200" dirty="0" err="1">
                <a:solidFill>
                  <a:schemeClr val="accent1">
                    <a:lumMod val="75000"/>
                  </a:schemeClr>
                </a:solidFill>
              </a:rPr>
              <a:t>rokiskiovvg.lt</a:t>
            </a:r>
            <a:r>
              <a:rPr lang="lt-LT" sz="3200" dirty="0">
                <a:solidFill>
                  <a:schemeClr val="accent1">
                    <a:lumMod val="75000"/>
                  </a:schemeClr>
                </a:solidFill>
              </a:rPr>
              <a:t> </a:t>
            </a:r>
            <a:br>
              <a:rPr lang="lt-LT" sz="3200" dirty="0">
                <a:solidFill>
                  <a:schemeClr val="accent1">
                    <a:lumMod val="75000"/>
                  </a:schemeClr>
                </a:solidFill>
              </a:rPr>
            </a:br>
            <a:r>
              <a:rPr lang="lt-LT" sz="3200" dirty="0">
                <a:solidFill>
                  <a:schemeClr val="accent1">
                    <a:lumMod val="75000"/>
                  </a:schemeClr>
                </a:solidFill>
              </a:rPr>
              <a:t>Visada žinosite, jei užsiprenumeruosite naujienas</a:t>
            </a:r>
            <a:endParaRPr lang="en-US" sz="3200" dirty="0"/>
          </a:p>
        </p:txBody>
      </p:sp>
      <p:pic>
        <p:nvPicPr>
          <p:cNvPr id="14" name="Paveikslėlis 13">
            <a:extLst>
              <a:ext uri="{FF2B5EF4-FFF2-40B4-BE49-F238E27FC236}">
                <a16:creationId xmlns:a16="http://schemas.microsoft.com/office/drawing/2014/main" id="{FE694D90-2C13-2057-594D-4A9254CBF24A}"/>
              </a:ext>
            </a:extLst>
          </p:cNvPr>
          <p:cNvPicPr>
            <a:picLocks noChangeAspect="1"/>
          </p:cNvPicPr>
          <p:nvPr/>
        </p:nvPicPr>
        <p:blipFill rotWithShape="1">
          <a:blip r:embed="rId3"/>
          <a:srcRect t="13333"/>
          <a:stretch/>
        </p:blipFill>
        <p:spPr>
          <a:xfrm>
            <a:off x="4284920" y="914400"/>
            <a:ext cx="7907079" cy="3854701"/>
          </a:xfrm>
          <a:prstGeom prst="rect">
            <a:avLst/>
          </a:prstGeom>
        </p:spPr>
      </p:pic>
    </p:spTree>
    <p:extLst>
      <p:ext uri="{BB962C8B-B14F-4D97-AF65-F5344CB8AC3E}">
        <p14:creationId xmlns:p14="http://schemas.microsoft.com/office/powerpoint/2010/main" val="115420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EF6A49-5AB1-7945-89C2-51982065BE4A}"/>
              </a:ext>
            </a:extLst>
          </p:cNvPr>
          <p:cNvSpPr>
            <a:spLocks noGrp="1"/>
          </p:cNvSpPr>
          <p:nvPr>
            <p:ph type="title"/>
          </p:nvPr>
        </p:nvSpPr>
        <p:spPr>
          <a:xfrm>
            <a:off x="30479" y="66039"/>
            <a:ext cx="12131042" cy="680915"/>
          </a:xfrm>
        </p:spPr>
        <p:txBody>
          <a:bodyPr>
            <a:normAutofit fontScale="90000"/>
          </a:bodyPr>
          <a:lstStyle/>
          <a:p>
            <a:pPr>
              <a:lnSpc>
                <a:spcPct val="100000"/>
              </a:lnSpc>
            </a:pPr>
            <a:r>
              <a:rPr lang="lt-LT" dirty="0">
                <a:solidFill>
                  <a:schemeClr val="accent1">
                    <a:lumMod val="75000"/>
                  </a:schemeClr>
                </a:solidFill>
              </a:rPr>
              <a:t>VPS 2014-2020. Pagrindinė informacija </a:t>
            </a:r>
            <a:r>
              <a:rPr lang="lt-LT" sz="2200" b="1" dirty="0">
                <a:solidFill>
                  <a:srgbClr val="FF0000"/>
                </a:solidFill>
              </a:rPr>
              <a:t>iki</a:t>
            </a:r>
            <a:r>
              <a:rPr lang="lt-LT" sz="4800" b="1" dirty="0">
                <a:solidFill>
                  <a:srgbClr val="FF0000"/>
                </a:solidFill>
              </a:rPr>
              <a:t> </a:t>
            </a:r>
            <a:r>
              <a:rPr lang="lt-LT" sz="2200" b="1" dirty="0">
                <a:solidFill>
                  <a:srgbClr val="FF0000"/>
                </a:solidFill>
              </a:rPr>
              <a:t>2025 m. sausio 1 d.</a:t>
            </a:r>
            <a:endParaRPr lang="en-US" dirty="0"/>
          </a:p>
        </p:txBody>
      </p:sp>
      <p:pic>
        <p:nvPicPr>
          <p:cNvPr id="4" name="Paveikslėlis 3" descr="Paveikslėlis, kuriame yra tekstas, Šriftas, logotipas, ekrano kopija&#10;&#10;Automatiškai sugeneruotas aprašymas">
            <a:extLst>
              <a:ext uri="{FF2B5EF4-FFF2-40B4-BE49-F238E27FC236}">
                <a16:creationId xmlns:a16="http://schemas.microsoft.com/office/drawing/2014/main" id="{7908E3C0-ACA6-089A-9D8D-D68E4776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335" y="6155696"/>
            <a:ext cx="2955663" cy="534293"/>
          </a:xfrm>
          <a:prstGeom prst="rect">
            <a:avLst/>
          </a:prstGeom>
        </p:spPr>
      </p:pic>
      <p:pic>
        <p:nvPicPr>
          <p:cNvPr id="9" name="Paveikslėlis 8">
            <a:extLst>
              <a:ext uri="{FF2B5EF4-FFF2-40B4-BE49-F238E27FC236}">
                <a16:creationId xmlns:a16="http://schemas.microsoft.com/office/drawing/2014/main" id="{38DCA0C7-DF16-8192-F894-680C32615424}"/>
              </a:ext>
            </a:extLst>
          </p:cNvPr>
          <p:cNvPicPr>
            <a:picLocks noChangeAspect="1"/>
          </p:cNvPicPr>
          <p:nvPr/>
        </p:nvPicPr>
        <p:blipFill>
          <a:blip r:embed="rId3"/>
          <a:stretch>
            <a:fillRect/>
          </a:stretch>
        </p:blipFill>
        <p:spPr>
          <a:xfrm>
            <a:off x="7445827" y="988906"/>
            <a:ext cx="4005943" cy="4880188"/>
          </a:xfrm>
          <a:prstGeom prst="rect">
            <a:avLst/>
          </a:prstGeom>
        </p:spPr>
      </p:pic>
      <p:sp>
        <p:nvSpPr>
          <p:cNvPr id="6" name="TextBox 5">
            <a:extLst>
              <a:ext uri="{FF2B5EF4-FFF2-40B4-BE49-F238E27FC236}">
                <a16:creationId xmlns:a16="http://schemas.microsoft.com/office/drawing/2014/main" id="{24D43398-9450-4E6E-79BE-6218F7630585}"/>
              </a:ext>
            </a:extLst>
          </p:cNvPr>
          <p:cNvSpPr txBox="1"/>
          <p:nvPr/>
        </p:nvSpPr>
        <p:spPr>
          <a:xfrm>
            <a:off x="0" y="1327697"/>
            <a:ext cx="7317377" cy="2677656"/>
          </a:xfrm>
          <a:prstGeom prst="rect">
            <a:avLst/>
          </a:prstGeom>
          <a:noFill/>
        </p:spPr>
        <p:txBody>
          <a:bodyPr wrap="square">
            <a:spAutoFit/>
          </a:bodyPr>
          <a:lstStyle/>
          <a:p>
            <a:pPr algn="r">
              <a:spcAft>
                <a:spcPts val="1000"/>
              </a:spcAft>
            </a:pPr>
            <a:r>
              <a:rPr lang="lt-LT" sz="2400" b="1" dirty="0">
                <a:effectLst/>
                <a:latin typeface="Times New Roman" panose="02020603050405020304" pitchFamily="18" charset="0"/>
                <a:ea typeface="Calibri" panose="020F0502020204030204" pitchFamily="34" charset="0"/>
              </a:rPr>
              <a:t>VIZIJA.</a:t>
            </a:r>
            <a:r>
              <a:rPr lang="lt-LT" sz="2400" dirty="0">
                <a:effectLst/>
                <a:latin typeface="Times New Roman" panose="02020603050405020304" pitchFamily="18" charset="0"/>
                <a:ea typeface="Calibri" panose="020F0502020204030204" pitchFamily="34" charset="0"/>
              </a:rPr>
              <a:t> Rokiškio r. kaimo vietovės taps patrauklesnės jame gyvenantiems ir atvykstantiems. Pagerėjus kaimo infrastruktūrai ir gyvenimo kokybei, stiprės ir plėtosis konkurencingi verslai. Vietos bendruomenės stiprins viešųjų paslaugų ir socialinių verslų plėtrą. Tradicijos, papročiai, kraštovaizdis, kultūros paveldas taps kaimo traukos objektais.</a:t>
            </a:r>
            <a:endParaRPr lang="en-US" sz="2400" dirty="0">
              <a:effectLst/>
              <a:latin typeface="Times New Roman" panose="02020603050405020304" pitchFamily="18" charset="0"/>
              <a:ea typeface="Calibri" panose="020F0502020204030204" pitchFamily="34" charset="0"/>
            </a:endParaRPr>
          </a:p>
        </p:txBody>
      </p:sp>
      <p:graphicFrame>
        <p:nvGraphicFramePr>
          <p:cNvPr id="7" name="Lentelė 6">
            <a:extLst>
              <a:ext uri="{FF2B5EF4-FFF2-40B4-BE49-F238E27FC236}">
                <a16:creationId xmlns:a16="http://schemas.microsoft.com/office/drawing/2014/main" id="{A92A9AC1-BDCC-FC3E-75F2-EBC7C6909E7D}"/>
              </a:ext>
            </a:extLst>
          </p:cNvPr>
          <p:cNvGraphicFramePr>
            <a:graphicFrameLocks noGrp="1"/>
          </p:cNvGraphicFramePr>
          <p:nvPr>
            <p:extLst>
              <p:ext uri="{D42A27DB-BD31-4B8C-83A1-F6EECF244321}">
                <p14:modId xmlns:p14="http://schemas.microsoft.com/office/powerpoint/2010/main" val="1897785619"/>
              </p:ext>
            </p:extLst>
          </p:nvPr>
        </p:nvGraphicFramePr>
        <p:xfrm>
          <a:off x="240453" y="4093029"/>
          <a:ext cx="7205374" cy="2172158"/>
        </p:xfrm>
        <a:graphic>
          <a:graphicData uri="http://schemas.openxmlformats.org/drawingml/2006/table">
            <a:tbl>
              <a:tblPr firstRow="1" bandRow="1">
                <a:tableStyleId>{69012ECD-51FC-41F1-AA8D-1B2483CD663E}</a:tableStyleId>
              </a:tblPr>
              <a:tblGrid>
                <a:gridCol w="3383401">
                  <a:extLst>
                    <a:ext uri="{9D8B030D-6E8A-4147-A177-3AD203B41FA5}">
                      <a16:colId xmlns:a16="http://schemas.microsoft.com/office/drawing/2014/main" val="2765733651"/>
                    </a:ext>
                  </a:extLst>
                </a:gridCol>
                <a:gridCol w="1338942">
                  <a:extLst>
                    <a:ext uri="{9D8B030D-6E8A-4147-A177-3AD203B41FA5}">
                      <a16:colId xmlns:a16="http://schemas.microsoft.com/office/drawing/2014/main" val="468675396"/>
                    </a:ext>
                  </a:extLst>
                </a:gridCol>
                <a:gridCol w="2483031">
                  <a:extLst>
                    <a:ext uri="{9D8B030D-6E8A-4147-A177-3AD203B41FA5}">
                      <a16:colId xmlns:a16="http://schemas.microsoft.com/office/drawing/2014/main" val="1607859317"/>
                    </a:ext>
                  </a:extLst>
                </a:gridCol>
              </a:tblGrid>
              <a:tr h="550830">
                <a:tc>
                  <a:txBody>
                    <a:bodyPr/>
                    <a:lstStyle/>
                    <a:p>
                      <a:r>
                        <a:rPr lang="lt-LT" sz="1800" dirty="0"/>
                        <a:t>VPS planas</a:t>
                      </a:r>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a:t>Įgyvendinimas </a:t>
                      </a:r>
                    </a:p>
                    <a:p>
                      <a:endParaRPr lang="en-US" dirty="0"/>
                    </a:p>
                  </a:txBody>
                  <a:tcPr/>
                </a:tc>
                <a:extLst>
                  <a:ext uri="{0D108BD9-81ED-4DB2-BD59-A6C34878D82A}">
                    <a16:rowId xmlns:a16="http://schemas.microsoft.com/office/drawing/2014/main" val="4159535430"/>
                  </a:ext>
                </a:extLst>
              </a:tr>
              <a:tr h="592689">
                <a:tc>
                  <a:txBody>
                    <a:bodyPr/>
                    <a:lstStyle/>
                    <a:p>
                      <a:r>
                        <a:rPr lang="lt-LT" sz="2400" dirty="0">
                          <a:solidFill>
                            <a:schemeClr val="tx1">
                              <a:lumMod val="75000"/>
                              <a:lumOff val="25000"/>
                            </a:schemeClr>
                          </a:solidFill>
                        </a:rPr>
                        <a:t>Projektai</a:t>
                      </a:r>
                      <a:endParaRPr lang="en-US" sz="2400" dirty="0">
                        <a:solidFill>
                          <a:schemeClr val="tx1">
                            <a:lumMod val="75000"/>
                            <a:lumOff val="25000"/>
                          </a:schemeClr>
                        </a:solidFill>
                      </a:endParaRPr>
                    </a:p>
                  </a:txBody>
                  <a:tcPr/>
                </a:tc>
                <a:tc>
                  <a:txBody>
                    <a:bodyPr/>
                    <a:lstStyle/>
                    <a:p>
                      <a:r>
                        <a:rPr kumimoji="0" lang="lt-LT" sz="2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38</a:t>
                      </a:r>
                      <a:endParaRPr lang="en-US" sz="2400" dirty="0">
                        <a:solidFill>
                          <a:schemeClr val="tx1">
                            <a:lumMod val="75000"/>
                            <a:lumOff val="2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53 </a:t>
                      </a:r>
                      <a:r>
                        <a:rPr lang="lt-LT" sz="2400" dirty="0">
                          <a:solidFill>
                            <a:schemeClr val="tx1">
                              <a:lumMod val="75000"/>
                              <a:lumOff val="25000"/>
                            </a:schemeClr>
                          </a:solidFill>
                        </a:rPr>
                        <a:t>(įgyvendinti 41)</a:t>
                      </a:r>
                      <a:endParaRPr lang="en-US" sz="2400" dirty="0">
                        <a:solidFill>
                          <a:schemeClr val="tx1">
                            <a:lumMod val="75000"/>
                            <a:lumOff val="25000"/>
                          </a:schemeClr>
                        </a:solidFill>
                      </a:endParaRPr>
                    </a:p>
                  </a:txBody>
                  <a:tcPr/>
                </a:tc>
                <a:extLst>
                  <a:ext uri="{0D108BD9-81ED-4DB2-BD59-A6C34878D82A}">
                    <a16:rowId xmlns:a16="http://schemas.microsoft.com/office/drawing/2014/main" val="297472810"/>
                  </a:ext>
                </a:extLst>
              </a:tr>
              <a:tr h="393450">
                <a:tc>
                  <a:txBody>
                    <a:bodyPr/>
                    <a:lstStyle/>
                    <a:p>
                      <a:r>
                        <a:rPr lang="lt-LT" sz="2400" dirty="0">
                          <a:solidFill>
                            <a:schemeClr val="tx1">
                              <a:lumMod val="75000"/>
                              <a:lumOff val="25000"/>
                            </a:schemeClr>
                          </a:solidFill>
                        </a:rPr>
                        <a:t>Naujų darbo vietų </a:t>
                      </a:r>
                      <a:endParaRPr lang="en-US" sz="2400" dirty="0">
                        <a:solidFill>
                          <a:schemeClr val="tx1">
                            <a:lumMod val="75000"/>
                            <a:lumOff val="25000"/>
                          </a:schemeClr>
                        </a:solidFill>
                      </a:endParaRPr>
                    </a:p>
                  </a:txBody>
                  <a:tcPr/>
                </a:tc>
                <a:tc>
                  <a:txBody>
                    <a:bodyPr/>
                    <a:lstStyle/>
                    <a:p>
                      <a:r>
                        <a:rPr lang="lt-LT" sz="2400" dirty="0">
                          <a:solidFill>
                            <a:schemeClr val="tx1">
                              <a:lumMod val="75000"/>
                              <a:lumOff val="25000"/>
                            </a:schemeClr>
                          </a:solidFill>
                        </a:rPr>
                        <a:t>32,5</a:t>
                      </a:r>
                      <a:endParaRPr lang="en-US" sz="2400" dirty="0">
                        <a:solidFill>
                          <a:schemeClr val="tx1">
                            <a:lumMod val="75000"/>
                            <a:lumOff val="25000"/>
                          </a:schemeClr>
                        </a:solidFill>
                      </a:endParaRPr>
                    </a:p>
                  </a:txBody>
                  <a:tcPr/>
                </a:tc>
                <a:tc>
                  <a:txBody>
                    <a:bodyPr/>
                    <a:lstStyle/>
                    <a:p>
                      <a:r>
                        <a:rPr lang="lt-LT" sz="2400" dirty="0">
                          <a:solidFill>
                            <a:schemeClr val="tx1">
                              <a:lumMod val="75000"/>
                              <a:lumOff val="25000"/>
                            </a:schemeClr>
                          </a:solidFill>
                        </a:rPr>
                        <a:t>34 (įgyvendinti)</a:t>
                      </a:r>
                      <a:endParaRPr lang="en-US" sz="2400" dirty="0">
                        <a:solidFill>
                          <a:schemeClr val="tx1">
                            <a:lumMod val="75000"/>
                            <a:lumOff val="25000"/>
                          </a:schemeClr>
                        </a:solidFill>
                      </a:endParaRPr>
                    </a:p>
                  </a:txBody>
                  <a:tcPr/>
                </a:tc>
                <a:extLst>
                  <a:ext uri="{0D108BD9-81ED-4DB2-BD59-A6C34878D82A}">
                    <a16:rowId xmlns:a16="http://schemas.microsoft.com/office/drawing/2014/main" val="775454866"/>
                  </a:ext>
                </a:extLst>
              </a:tr>
              <a:tr h="482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400" dirty="0">
                          <a:solidFill>
                            <a:schemeClr val="tx1">
                              <a:lumMod val="75000"/>
                              <a:lumOff val="25000"/>
                            </a:schemeClr>
                          </a:solidFill>
                        </a:rPr>
                        <a:t>Vykdytojai unikalūs</a:t>
                      </a:r>
                      <a:endParaRPr lang="en-US" sz="2400" dirty="0">
                        <a:solidFill>
                          <a:schemeClr val="tx1">
                            <a:lumMod val="75000"/>
                            <a:lumOff val="25000"/>
                          </a:schemeClr>
                        </a:solidFill>
                      </a:endParaRPr>
                    </a:p>
                  </a:txBody>
                  <a:tcPr/>
                </a:tc>
                <a:tc>
                  <a:txBody>
                    <a:bodyPr/>
                    <a:lstStyle/>
                    <a:p>
                      <a:endParaRPr lang="en-US" sz="2400" dirty="0">
                        <a:solidFill>
                          <a:schemeClr val="tx1">
                            <a:lumMod val="75000"/>
                            <a:lumOff val="25000"/>
                          </a:schemeClr>
                        </a:solidFill>
                      </a:endParaRPr>
                    </a:p>
                  </a:txBody>
                  <a:tcPr/>
                </a:tc>
                <a:tc>
                  <a:txBody>
                    <a:bodyPr/>
                    <a:lstStyle/>
                    <a:p>
                      <a:r>
                        <a:rPr lang="lt-LT" sz="2400" dirty="0">
                          <a:solidFill>
                            <a:schemeClr val="tx1">
                              <a:lumMod val="75000"/>
                              <a:lumOff val="25000"/>
                            </a:schemeClr>
                          </a:solidFill>
                        </a:rPr>
                        <a:t>49</a:t>
                      </a:r>
                      <a:endParaRPr lang="en-US" sz="2400" dirty="0">
                        <a:solidFill>
                          <a:schemeClr val="tx1">
                            <a:lumMod val="75000"/>
                            <a:lumOff val="25000"/>
                          </a:schemeClr>
                        </a:solidFill>
                      </a:endParaRPr>
                    </a:p>
                  </a:txBody>
                  <a:tcPr/>
                </a:tc>
                <a:extLst>
                  <a:ext uri="{0D108BD9-81ED-4DB2-BD59-A6C34878D82A}">
                    <a16:rowId xmlns:a16="http://schemas.microsoft.com/office/drawing/2014/main" val="1559353995"/>
                  </a:ext>
                </a:extLst>
              </a:tr>
            </a:tbl>
          </a:graphicData>
        </a:graphic>
      </p:graphicFrame>
    </p:spTree>
    <p:extLst>
      <p:ext uri="{BB962C8B-B14F-4D97-AF65-F5344CB8AC3E}">
        <p14:creationId xmlns:p14="http://schemas.microsoft.com/office/powerpoint/2010/main" val="244536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descr="Paveikslėlis, kuriame yra tekstas, Šriftas, logotipas, ekrano kopija&#10;&#10;Automatiškai sugeneruotas aprašymas">
            <a:extLst>
              <a:ext uri="{FF2B5EF4-FFF2-40B4-BE49-F238E27FC236}">
                <a16:creationId xmlns:a16="http://schemas.microsoft.com/office/drawing/2014/main" id="{7908E3C0-ACA6-089A-9D8D-D68E4776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335" y="6155696"/>
            <a:ext cx="2955663" cy="534293"/>
          </a:xfrm>
          <a:prstGeom prst="rect">
            <a:avLst/>
          </a:prstGeom>
        </p:spPr>
      </p:pic>
      <p:pic>
        <p:nvPicPr>
          <p:cNvPr id="7" name="Paveikslėlis 6">
            <a:extLst>
              <a:ext uri="{FF2B5EF4-FFF2-40B4-BE49-F238E27FC236}">
                <a16:creationId xmlns:a16="http://schemas.microsoft.com/office/drawing/2014/main" id="{D46FF5B8-663F-6FB7-7B09-E52BEB275528}"/>
              </a:ext>
            </a:extLst>
          </p:cNvPr>
          <p:cNvPicPr>
            <a:picLocks noChangeAspect="1"/>
          </p:cNvPicPr>
          <p:nvPr/>
        </p:nvPicPr>
        <p:blipFill>
          <a:blip r:embed="rId3"/>
          <a:stretch>
            <a:fillRect/>
          </a:stretch>
        </p:blipFill>
        <p:spPr>
          <a:xfrm>
            <a:off x="774176" y="1717368"/>
            <a:ext cx="7239114" cy="3739536"/>
          </a:xfrm>
          <a:prstGeom prst="rect">
            <a:avLst/>
          </a:prstGeom>
        </p:spPr>
      </p:pic>
      <p:sp>
        <p:nvSpPr>
          <p:cNvPr id="9" name="TextBox 8">
            <a:extLst>
              <a:ext uri="{FF2B5EF4-FFF2-40B4-BE49-F238E27FC236}">
                <a16:creationId xmlns:a16="http://schemas.microsoft.com/office/drawing/2014/main" id="{B64EB056-3EFA-5C9E-8FD2-95E0FC87E3F4}"/>
              </a:ext>
            </a:extLst>
          </p:cNvPr>
          <p:cNvSpPr txBox="1"/>
          <p:nvPr/>
        </p:nvSpPr>
        <p:spPr>
          <a:xfrm>
            <a:off x="774176" y="758041"/>
            <a:ext cx="6951406" cy="1059777"/>
          </a:xfrm>
          <a:prstGeom prst="rect">
            <a:avLst/>
          </a:prstGeom>
          <a:noFill/>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lt-LT" sz="2400" b="1" dirty="0">
                <a:solidFill>
                  <a:schemeClr val="accent1">
                    <a:lumMod val="75000"/>
                  </a:schemeClr>
                </a:solidFill>
                <a:latin typeface="Times New Roman" panose="02020603050405020304" pitchFamily="18" charset="0"/>
                <a:cs typeface="Times New Roman" panose="02020603050405020304" pitchFamily="18" charset="0"/>
              </a:rPr>
              <a:t>Rokiškio kaimo strategija 2014-2020 pagrindinis VPS finansavimas</a:t>
            </a:r>
          </a:p>
          <a:p>
            <a:endParaRPr lang="lt-LT"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E6E678E-6FC7-A21A-C868-ECB43C6BCFE5}"/>
              </a:ext>
            </a:extLst>
          </p:cNvPr>
          <p:cNvSpPr txBox="1"/>
          <p:nvPr/>
        </p:nvSpPr>
        <p:spPr>
          <a:xfrm>
            <a:off x="2025446" y="2468593"/>
            <a:ext cx="2300748" cy="1200329"/>
          </a:xfrm>
          <a:prstGeom prst="rect">
            <a:avLst/>
          </a:prstGeom>
          <a:noFill/>
        </p:spPr>
        <p:txBody>
          <a:bodyPr wrap="square">
            <a:spAutoFit/>
          </a:bodyPr>
          <a:lstStyle/>
          <a:p>
            <a:pPr algn="ctr"/>
            <a:r>
              <a:rPr lang="lt-LT" sz="2400" b="1" i="0" u="none" strike="noStrike" dirty="0">
                <a:solidFill>
                  <a:schemeClr val="bg1"/>
                </a:solidFill>
                <a:effectLst/>
                <a:latin typeface="Times New Roman" panose="02020603050405020304" pitchFamily="18" charset="0"/>
                <a:cs typeface="Times New Roman" panose="02020603050405020304" pitchFamily="18" charset="0"/>
              </a:rPr>
              <a:t>VPS iš viso</a:t>
            </a:r>
          </a:p>
          <a:p>
            <a:pPr algn="ctr"/>
            <a:endParaRPr lang="lt-LT" sz="2400" b="1" dirty="0">
              <a:solidFill>
                <a:schemeClr val="bg1"/>
              </a:solidFill>
              <a:latin typeface="Times New Roman" panose="02020603050405020304" pitchFamily="18" charset="0"/>
              <a:cs typeface="Times New Roman" panose="02020603050405020304" pitchFamily="18" charset="0"/>
            </a:endParaRPr>
          </a:p>
          <a:p>
            <a:pPr algn="ctr"/>
            <a:r>
              <a:rPr lang="en-US" sz="2400" b="1" i="0" u="none" strike="noStrike" dirty="0">
                <a:solidFill>
                  <a:schemeClr val="bg1"/>
                </a:solidFill>
                <a:effectLst/>
                <a:latin typeface="Times New Roman" panose="02020603050405020304" pitchFamily="18" charset="0"/>
                <a:cs typeface="Times New Roman" panose="02020603050405020304" pitchFamily="18" charset="0"/>
              </a:rPr>
              <a:t>2</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i="0" u="none" strike="noStrike" dirty="0">
                <a:solidFill>
                  <a:schemeClr val="bg1"/>
                </a:solidFill>
                <a:effectLst/>
                <a:latin typeface="Times New Roman" panose="02020603050405020304" pitchFamily="18" charset="0"/>
                <a:cs typeface="Times New Roman" panose="02020603050405020304" pitchFamily="18" charset="0"/>
              </a:rPr>
              <a:t>203</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i="0" u="none" strike="noStrike" dirty="0">
                <a:solidFill>
                  <a:schemeClr val="bg1"/>
                </a:solidFill>
                <a:effectLst/>
                <a:latin typeface="Times New Roman" panose="02020603050405020304" pitchFamily="18" charset="0"/>
                <a:cs typeface="Times New Roman" panose="02020603050405020304" pitchFamily="18" charset="0"/>
              </a:rPr>
              <a:t>072</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Eur</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2" name="Stačiakampis 1">
            <a:extLst>
              <a:ext uri="{FF2B5EF4-FFF2-40B4-BE49-F238E27FC236}">
                <a16:creationId xmlns:a16="http://schemas.microsoft.com/office/drawing/2014/main" id="{5BBB72E9-FAF4-D378-6411-CFFBC856F0F0}"/>
              </a:ext>
            </a:extLst>
          </p:cNvPr>
          <p:cNvSpPr/>
          <p:nvPr/>
        </p:nvSpPr>
        <p:spPr>
          <a:xfrm>
            <a:off x="8392885" y="3766457"/>
            <a:ext cx="3609156" cy="2329456"/>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A8B96548-CA11-1FFA-BC6E-5591EF563D72}"/>
              </a:ext>
            </a:extLst>
          </p:cNvPr>
          <p:cNvSpPr txBox="1"/>
          <p:nvPr/>
        </p:nvSpPr>
        <p:spPr>
          <a:xfrm>
            <a:off x="4482223" y="3244334"/>
            <a:ext cx="2370860" cy="1200329"/>
          </a:xfrm>
          <a:prstGeom prst="rect">
            <a:avLst/>
          </a:prstGeom>
          <a:noFill/>
        </p:spPr>
        <p:txBody>
          <a:bodyPr wrap="square">
            <a:spAutoFit/>
          </a:bodyPr>
          <a:lstStyle/>
          <a:p>
            <a:pPr algn="ctr"/>
            <a:r>
              <a:rPr lang="lt-LT" sz="2400" b="1" i="0" u="none" strike="noStrike" dirty="0">
                <a:solidFill>
                  <a:schemeClr val="bg1"/>
                </a:solidFill>
                <a:effectLst/>
                <a:latin typeface="Times New Roman" panose="02020603050405020304" pitchFamily="18" charset="0"/>
                <a:cs typeface="Times New Roman" panose="02020603050405020304" pitchFamily="18" charset="0"/>
              </a:rPr>
              <a:t>Skirta VP 80 </a:t>
            </a:r>
            <a:r>
              <a:rPr lang="en-US" sz="2400" b="1" i="0" u="none" strike="noStrike" dirty="0">
                <a:solidFill>
                  <a:schemeClr val="bg1"/>
                </a:solidFill>
                <a:effectLst/>
                <a:latin typeface="Times New Roman" panose="02020603050405020304" pitchFamily="18" charset="0"/>
                <a:cs typeface="Times New Roman" panose="02020603050405020304" pitchFamily="18" charset="0"/>
              </a:rPr>
              <a:t>%</a:t>
            </a:r>
            <a:endParaRPr lang="lt-LT" sz="2400" b="1" i="0" u="none" strike="noStrike" dirty="0">
              <a:solidFill>
                <a:schemeClr val="bg1"/>
              </a:solidFill>
              <a:effectLst/>
              <a:latin typeface="Times New Roman" panose="02020603050405020304" pitchFamily="18" charset="0"/>
              <a:cs typeface="Times New Roman" panose="02020603050405020304" pitchFamily="18" charset="0"/>
            </a:endParaRPr>
          </a:p>
          <a:p>
            <a:pPr algn="ctr"/>
            <a:endParaRPr lang="lt-LT" sz="2400" b="1" dirty="0">
              <a:solidFill>
                <a:schemeClr val="bg1"/>
              </a:solidFill>
              <a:latin typeface="Times New Roman" panose="02020603050405020304" pitchFamily="18" charset="0"/>
              <a:cs typeface="Times New Roman" panose="02020603050405020304" pitchFamily="18" charset="0"/>
            </a:endParaRPr>
          </a:p>
          <a:p>
            <a:pPr algn="ctr"/>
            <a:r>
              <a:rPr lang="en-US" sz="2400" b="1" i="0" u="none" strike="noStrike" dirty="0">
                <a:solidFill>
                  <a:schemeClr val="bg1"/>
                </a:solidFill>
                <a:effectLst/>
                <a:latin typeface="Times New Roman" panose="02020603050405020304" pitchFamily="18" charset="0"/>
                <a:cs typeface="Times New Roman" panose="02020603050405020304" pitchFamily="18" charset="0"/>
              </a:rPr>
              <a:t>1</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i="0" u="none" strike="noStrike" dirty="0">
                <a:solidFill>
                  <a:schemeClr val="bg1"/>
                </a:solidFill>
                <a:effectLst/>
                <a:latin typeface="Times New Roman" panose="02020603050405020304" pitchFamily="18" charset="0"/>
                <a:cs typeface="Times New Roman" panose="02020603050405020304" pitchFamily="18" charset="0"/>
              </a:rPr>
              <a:t>762</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i="0" u="none" strike="noStrike" dirty="0">
                <a:solidFill>
                  <a:schemeClr val="bg1"/>
                </a:solidFill>
                <a:effectLst/>
                <a:latin typeface="Times New Roman" panose="02020603050405020304" pitchFamily="18" charset="0"/>
                <a:cs typeface="Times New Roman" panose="02020603050405020304" pitchFamily="18" charset="0"/>
              </a:rPr>
              <a:t>477</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Eur</a:t>
            </a:r>
            <a:r>
              <a:rPr lang="en-US" sz="2400" b="1" dirty="0">
                <a:solidFill>
                  <a:schemeClr val="bg1"/>
                </a:solidFill>
                <a:latin typeface="Times New Roman" panose="02020603050405020304" pitchFamily="18" charset="0"/>
                <a:cs typeface="Times New Roman" panose="02020603050405020304" pitchFamily="18" charset="0"/>
              </a:rPr>
              <a:t> </a:t>
            </a:r>
            <a:endParaRPr lang="lt-LT" sz="2400" b="1"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4ED472B-ACC3-48AF-7990-EFA3CD558126}"/>
              </a:ext>
            </a:extLst>
          </p:cNvPr>
          <p:cNvSpPr txBox="1"/>
          <p:nvPr/>
        </p:nvSpPr>
        <p:spPr>
          <a:xfrm>
            <a:off x="706756" y="5485971"/>
            <a:ext cx="8263073" cy="954107"/>
          </a:xfrm>
          <a:prstGeom prst="rect">
            <a:avLst/>
          </a:prstGeom>
          <a:noFill/>
        </p:spPr>
        <p:txBody>
          <a:bodyPr wrap="square">
            <a:spAutoFit/>
          </a:bodyPr>
          <a:lstStyle/>
          <a:p>
            <a:pPr marL="0" lvl="2"/>
            <a:r>
              <a:rPr lang="lt-LT" sz="2400" b="1" dirty="0">
                <a:solidFill>
                  <a:schemeClr val="accent1">
                    <a:lumMod val="75000"/>
                  </a:schemeClr>
                </a:solidFill>
                <a:latin typeface="Times New Roman" panose="02020603050405020304" pitchFamily="18" charset="0"/>
                <a:cs typeface="Times New Roman" panose="02020603050405020304" pitchFamily="18" charset="0"/>
              </a:rPr>
              <a:t>Iš viso VPS finansavimas: </a:t>
            </a:r>
            <a:r>
              <a:rPr lang="lt-LT" sz="3200" b="1" dirty="0">
                <a:solidFill>
                  <a:schemeClr val="accent1">
                    <a:lumMod val="75000"/>
                  </a:schemeClr>
                </a:solidFill>
                <a:latin typeface="Times New Roman" panose="02020603050405020304" pitchFamily="18" charset="0"/>
                <a:cs typeface="Times New Roman" panose="02020603050405020304" pitchFamily="18" charset="0"/>
              </a:rPr>
              <a:t>2 532 680 </a:t>
            </a:r>
            <a:r>
              <a:rPr lang="lt-LT" sz="2400" b="1" dirty="0">
                <a:solidFill>
                  <a:schemeClr val="accent1">
                    <a:lumMod val="75000"/>
                  </a:schemeClr>
                </a:solidFill>
                <a:latin typeface="Times New Roman" panose="02020603050405020304" pitchFamily="18" charset="0"/>
                <a:cs typeface="Times New Roman" panose="02020603050405020304" pitchFamily="18" charset="0"/>
              </a:rPr>
              <a:t>Eur + papildomos lėšos.</a:t>
            </a:r>
          </a:p>
        </p:txBody>
      </p:sp>
      <p:sp>
        <p:nvSpPr>
          <p:cNvPr id="6" name="Turinio vietos rezervavimo ženklas 5">
            <a:extLst>
              <a:ext uri="{FF2B5EF4-FFF2-40B4-BE49-F238E27FC236}">
                <a16:creationId xmlns:a16="http://schemas.microsoft.com/office/drawing/2014/main" id="{E4BA14C5-B6B2-4984-517E-4B6C0C540C18}"/>
              </a:ext>
            </a:extLst>
          </p:cNvPr>
          <p:cNvSpPr txBox="1">
            <a:spLocks noGrp="1"/>
          </p:cNvSpPr>
          <p:nvPr>
            <p:ph idx="1"/>
          </p:nvPr>
        </p:nvSpPr>
        <p:spPr>
          <a:xfrm>
            <a:off x="8447314" y="942707"/>
            <a:ext cx="3445871" cy="5153206"/>
          </a:xfrm>
          <a:prstGeom prst="rect">
            <a:avLst/>
          </a:prstGeom>
          <a:noFill/>
        </p:spPr>
        <p:txBody>
          <a:bodyPr wrap="square">
            <a:spAutoFit/>
          </a:bodyPr>
          <a:lstStyle/>
          <a:p>
            <a:r>
              <a:rPr lang="lt-LT" sz="2400" b="1" dirty="0">
                <a:solidFill>
                  <a:schemeClr val="accent1">
                    <a:lumMod val="75000"/>
                  </a:schemeClr>
                </a:solidFill>
                <a:latin typeface="Times New Roman" panose="02020603050405020304" pitchFamily="18" charset="0"/>
                <a:cs typeface="Times New Roman" panose="02020603050405020304" pitchFamily="18" charset="0"/>
              </a:rPr>
              <a:t>Papildomas VPS finansavimas</a:t>
            </a:r>
          </a:p>
          <a:p>
            <a:pPr>
              <a:lnSpc>
                <a:spcPct val="100000"/>
              </a:lnSpc>
              <a:spcBef>
                <a:spcPts val="0"/>
              </a:spcBef>
              <a:spcAft>
                <a:spcPts val="0"/>
              </a:spcAft>
            </a:pPr>
            <a:endParaRPr lang="lt-LT" sz="18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buFont typeface="Wingdings" panose="05000000000000000000" pitchFamily="2" charset="2"/>
              <a:buChar char="q"/>
            </a:pPr>
            <a:r>
              <a:rPr lang="lt-LT" sz="1800" b="1" dirty="0">
                <a:solidFill>
                  <a:schemeClr val="tx1">
                    <a:lumMod val="90000"/>
                    <a:lumOff val="10000"/>
                  </a:schemeClr>
                </a:solidFill>
                <a:latin typeface="Times New Roman" panose="02020603050405020304" pitchFamily="18" charset="0"/>
                <a:cs typeface="Times New Roman" panose="02020603050405020304" pitchFamily="18" charset="0"/>
              </a:rPr>
              <a:t>Pereinamojo laikotarpio </a:t>
            </a:r>
            <a:br>
              <a:rPr lang="lt-LT" sz="1800" b="1" dirty="0">
                <a:solidFill>
                  <a:schemeClr val="tx1">
                    <a:lumMod val="90000"/>
                    <a:lumOff val="10000"/>
                  </a:schemeClr>
                </a:solidFill>
                <a:latin typeface="Times New Roman" panose="02020603050405020304" pitchFamily="18" charset="0"/>
                <a:cs typeface="Times New Roman" panose="02020603050405020304" pitchFamily="18" charset="0"/>
              </a:rPr>
            </a:br>
            <a:r>
              <a:rPr lang="lt-LT" sz="1800" b="1" dirty="0">
                <a:solidFill>
                  <a:schemeClr val="tx1">
                    <a:lumMod val="90000"/>
                    <a:lumOff val="10000"/>
                  </a:schemeClr>
                </a:solidFill>
                <a:latin typeface="Times New Roman" panose="02020603050405020304" pitchFamily="18" charset="0"/>
                <a:cs typeface="Times New Roman" panose="02020603050405020304" pitchFamily="18" charset="0"/>
              </a:rPr>
              <a:t>iš viso </a:t>
            </a:r>
            <a:r>
              <a:rPr lang="lt-LT" sz="1800" dirty="0">
                <a:solidFill>
                  <a:schemeClr val="tx1">
                    <a:lumMod val="90000"/>
                    <a:lumOff val="10000"/>
                  </a:schemeClr>
                </a:solidFill>
                <a:latin typeface="Times New Roman" panose="02020603050405020304" pitchFamily="18" charset="0"/>
                <a:cs typeface="Times New Roman" panose="02020603050405020304" pitchFamily="18" charset="0"/>
              </a:rPr>
              <a:t>177 417 Eur </a:t>
            </a:r>
          </a:p>
          <a:p>
            <a:pPr marL="0" indent="0">
              <a:lnSpc>
                <a:spcPct val="100000"/>
              </a:lnSpc>
              <a:spcBef>
                <a:spcPts val="0"/>
              </a:spcBef>
              <a:spcAft>
                <a:spcPts val="0"/>
              </a:spcAft>
              <a:buNone/>
            </a:pPr>
            <a:r>
              <a:rPr lang="lt-LT" sz="1800" dirty="0">
                <a:solidFill>
                  <a:schemeClr val="tx1">
                    <a:lumMod val="90000"/>
                    <a:lumOff val="10000"/>
                  </a:schemeClr>
                </a:solidFill>
                <a:latin typeface="Times New Roman" panose="02020603050405020304" pitchFamily="18" charset="0"/>
                <a:cs typeface="Times New Roman" panose="02020603050405020304" pitchFamily="18" charset="0"/>
              </a:rPr>
              <a:t>verslo pradžiai 141 937 Eur</a:t>
            </a:r>
          </a:p>
          <a:p>
            <a:pPr>
              <a:lnSpc>
                <a:spcPct val="100000"/>
              </a:lnSpc>
              <a:spcBef>
                <a:spcPts val="0"/>
              </a:spcBef>
              <a:spcAft>
                <a:spcPts val="0"/>
              </a:spcAft>
              <a:buFont typeface="Wingdings" panose="05000000000000000000" pitchFamily="2" charset="2"/>
              <a:buChar char="q"/>
            </a:pPr>
            <a:r>
              <a:rPr lang="lt-LT" sz="1800" b="1" dirty="0">
                <a:solidFill>
                  <a:schemeClr val="tx1">
                    <a:lumMod val="90000"/>
                    <a:lumOff val="10000"/>
                  </a:schemeClr>
                </a:solidFill>
                <a:latin typeface="Times New Roman" panose="02020603050405020304" pitchFamily="18" charset="0"/>
                <a:cs typeface="Times New Roman" panose="02020603050405020304" pitchFamily="18" charset="0"/>
              </a:rPr>
              <a:t>EURI fondo</a:t>
            </a:r>
          </a:p>
          <a:p>
            <a:pPr marL="0" indent="0">
              <a:lnSpc>
                <a:spcPct val="100000"/>
              </a:lnSpc>
              <a:spcBef>
                <a:spcPts val="0"/>
              </a:spcBef>
              <a:spcAft>
                <a:spcPts val="0"/>
              </a:spcAft>
              <a:buNone/>
            </a:pPr>
            <a:r>
              <a:rPr lang="lt-LT" sz="1800" b="1" dirty="0">
                <a:solidFill>
                  <a:schemeClr val="tx1">
                    <a:lumMod val="90000"/>
                    <a:lumOff val="10000"/>
                  </a:schemeClr>
                </a:solidFill>
                <a:latin typeface="Times New Roman" panose="02020603050405020304" pitchFamily="18" charset="0"/>
                <a:cs typeface="Times New Roman" panose="02020603050405020304" pitchFamily="18" charset="0"/>
              </a:rPr>
              <a:t>iš viso </a:t>
            </a:r>
            <a:r>
              <a:rPr lang="lt-LT" sz="1800" dirty="0">
                <a:solidFill>
                  <a:schemeClr val="tx1">
                    <a:lumMod val="90000"/>
                    <a:lumOff val="10000"/>
                  </a:schemeClr>
                </a:solidFill>
                <a:latin typeface="Times New Roman" panose="02020603050405020304" pitchFamily="18" charset="0"/>
                <a:cs typeface="Times New Roman" panose="02020603050405020304" pitchFamily="18" charset="0"/>
              </a:rPr>
              <a:t>152 191 Eur</a:t>
            </a:r>
          </a:p>
          <a:p>
            <a:pPr marL="0" indent="0">
              <a:lnSpc>
                <a:spcPct val="100000"/>
              </a:lnSpc>
              <a:spcBef>
                <a:spcPts val="0"/>
              </a:spcBef>
              <a:spcAft>
                <a:spcPts val="0"/>
              </a:spcAft>
              <a:buNone/>
            </a:pPr>
            <a:r>
              <a:rPr lang="lt-LT" sz="1800" dirty="0">
                <a:solidFill>
                  <a:schemeClr val="tx1">
                    <a:lumMod val="90000"/>
                    <a:lumOff val="10000"/>
                  </a:schemeClr>
                </a:solidFill>
                <a:latin typeface="Times New Roman" panose="02020603050405020304" pitchFamily="18" charset="0"/>
                <a:cs typeface="Times New Roman" panose="02020603050405020304" pitchFamily="18" charset="0"/>
              </a:rPr>
              <a:t>verslo plėtrai 121 761 Eur</a:t>
            </a:r>
          </a:p>
          <a:p>
            <a:pPr marL="0" indent="0">
              <a:lnSpc>
                <a:spcPct val="100000"/>
              </a:lnSpc>
              <a:spcBef>
                <a:spcPts val="0"/>
              </a:spcBef>
              <a:spcAft>
                <a:spcPts val="0"/>
              </a:spcAft>
              <a:buNone/>
            </a:pPr>
            <a:endParaRPr lang="lt-LT" sz="18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spcAft>
                <a:spcPts val="0"/>
              </a:spcAft>
              <a:buNone/>
            </a:pPr>
            <a:r>
              <a:rPr lang="lt-LT" sz="1800" b="1" dirty="0" err="1">
                <a:solidFill>
                  <a:schemeClr val="accent2">
                    <a:lumMod val="75000"/>
                  </a:schemeClr>
                </a:solidFill>
                <a:latin typeface="Times New Roman" panose="02020603050405020304" pitchFamily="18" charset="0"/>
                <a:cs typeface="Times New Roman" panose="02020603050405020304" pitchFamily="18" charset="0"/>
              </a:rPr>
              <a:t>Virškontraktavimas</a:t>
            </a:r>
            <a:br>
              <a:rPr lang="lt-LT" sz="1800" dirty="0">
                <a:solidFill>
                  <a:schemeClr val="tx1">
                    <a:lumMod val="90000"/>
                    <a:lumOff val="10000"/>
                  </a:schemeClr>
                </a:solidFill>
                <a:latin typeface="Times New Roman" panose="02020603050405020304" pitchFamily="18" charset="0"/>
                <a:cs typeface="Times New Roman" panose="02020603050405020304" pitchFamily="18" charset="0"/>
              </a:rPr>
            </a:br>
            <a:r>
              <a:rPr lang="lt-LT" sz="1800" dirty="0">
                <a:solidFill>
                  <a:schemeClr val="tx1">
                    <a:lumMod val="90000"/>
                    <a:lumOff val="10000"/>
                  </a:schemeClr>
                </a:solidFill>
                <a:latin typeface="Times New Roman" panose="02020603050405020304" pitchFamily="18" charset="0"/>
                <a:cs typeface="Times New Roman" panose="02020603050405020304" pitchFamily="18" charset="0"/>
              </a:rPr>
              <a:t>LEADER 5 proc. (101 308 Eur), </a:t>
            </a:r>
          </a:p>
          <a:p>
            <a:pPr marL="0" indent="0">
              <a:lnSpc>
                <a:spcPct val="100000"/>
              </a:lnSpc>
              <a:spcBef>
                <a:spcPts val="0"/>
              </a:spcBef>
              <a:spcAft>
                <a:spcPts val="0"/>
              </a:spcAft>
              <a:buNone/>
            </a:pPr>
            <a:r>
              <a:rPr lang="lt-LT" sz="1800" dirty="0">
                <a:solidFill>
                  <a:schemeClr val="tx1">
                    <a:lumMod val="90000"/>
                    <a:lumOff val="10000"/>
                  </a:schemeClr>
                </a:solidFill>
                <a:latin typeface="Times New Roman" panose="02020603050405020304" pitchFamily="18" charset="0"/>
                <a:cs typeface="Times New Roman" panose="02020603050405020304" pitchFamily="18" charset="0"/>
              </a:rPr>
              <a:t>EURI 80 000 Eur</a:t>
            </a:r>
          </a:p>
          <a:p>
            <a:pPr>
              <a:lnSpc>
                <a:spcPct val="100000"/>
              </a:lnSpc>
              <a:spcBef>
                <a:spcPts val="0"/>
              </a:spcBef>
              <a:spcAft>
                <a:spcPts val="0"/>
              </a:spcAft>
            </a:pPr>
            <a:r>
              <a:rPr lang="lt-LT" sz="3200" b="1" dirty="0">
                <a:solidFill>
                  <a:schemeClr val="accent2">
                    <a:lumMod val="75000"/>
                  </a:schemeClr>
                </a:solidFill>
                <a:latin typeface="Times New Roman" panose="02020603050405020304" pitchFamily="18" charset="0"/>
                <a:cs typeface="Times New Roman" panose="02020603050405020304" pitchFamily="18" charset="0"/>
              </a:rPr>
              <a:t>+</a:t>
            </a:r>
            <a:r>
              <a:rPr lang="lt-LT"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lt-LT" sz="1800" dirty="0">
                <a:solidFill>
                  <a:schemeClr val="tx1">
                    <a:lumMod val="90000"/>
                    <a:lumOff val="10000"/>
                  </a:schemeClr>
                </a:solidFill>
                <a:latin typeface="Times New Roman" panose="02020603050405020304" pitchFamily="18" charset="0"/>
                <a:cs typeface="Times New Roman" panose="02020603050405020304" pitchFamily="18" charset="0"/>
              </a:rPr>
              <a:t>Buvo gauta papildomų rezervo lėšų VP/ bus paskirstyti ir  administravimui likučiai. Paaiškės kai bus apskaityti projektai.</a:t>
            </a:r>
            <a:endParaRPr lang="en-US" dirty="0"/>
          </a:p>
        </p:txBody>
      </p:sp>
    </p:spTree>
    <p:extLst>
      <p:ext uri="{BB962C8B-B14F-4D97-AF65-F5344CB8AC3E}">
        <p14:creationId xmlns:p14="http://schemas.microsoft.com/office/powerpoint/2010/main" val="19287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EF6A49-5AB1-7945-89C2-51982065BE4A}"/>
              </a:ext>
            </a:extLst>
          </p:cNvPr>
          <p:cNvSpPr>
            <a:spLocks noGrp="1"/>
          </p:cNvSpPr>
          <p:nvPr>
            <p:ph type="title"/>
          </p:nvPr>
        </p:nvSpPr>
        <p:spPr>
          <a:xfrm>
            <a:off x="1097280" y="286603"/>
            <a:ext cx="10058400" cy="991591"/>
          </a:xfrm>
        </p:spPr>
        <p:txBody>
          <a:bodyPr>
            <a:normAutofit/>
          </a:bodyPr>
          <a:lstStyle/>
          <a:p>
            <a:pPr algn="ctr"/>
            <a:r>
              <a:rPr lang="lt-LT" sz="2800" dirty="0">
                <a:solidFill>
                  <a:schemeClr val="accent1">
                    <a:lumMod val="75000"/>
                  </a:schemeClr>
                </a:solidFill>
                <a:latin typeface="+mn-lt"/>
                <a:cs typeface="Times New Roman" panose="02020603050405020304" pitchFamily="18" charset="0"/>
              </a:rPr>
              <a:t>Rokiškio kaimo strategija 2014-2020. </a:t>
            </a:r>
            <a:br>
              <a:rPr lang="lt-LT" sz="2800" dirty="0">
                <a:solidFill>
                  <a:schemeClr val="accent1">
                    <a:lumMod val="75000"/>
                  </a:schemeClr>
                </a:solidFill>
                <a:latin typeface="+mn-lt"/>
                <a:cs typeface="Times New Roman" panose="02020603050405020304" pitchFamily="18" charset="0"/>
              </a:rPr>
            </a:br>
            <a:r>
              <a:rPr lang="lt-LT" sz="2800" dirty="0">
                <a:solidFill>
                  <a:schemeClr val="accent1">
                    <a:lumMod val="75000"/>
                  </a:schemeClr>
                </a:solidFill>
                <a:latin typeface="+mn-lt"/>
                <a:cs typeface="Times New Roman" panose="02020603050405020304" pitchFamily="18" charset="0"/>
              </a:rPr>
              <a:t>Rodikliai/ Pasiekimai/ įgyvendinti ir įgyvendinami VP,  </a:t>
            </a:r>
            <a:r>
              <a:rPr lang="lt-LT" sz="2000" dirty="0">
                <a:solidFill>
                  <a:srgbClr val="FF0000"/>
                </a:solidFill>
                <a:latin typeface="+mn-lt"/>
                <a:cs typeface="Times New Roman" panose="02020603050405020304" pitchFamily="18" charset="0"/>
              </a:rPr>
              <a:t>2025-01-01 dienai</a:t>
            </a:r>
            <a:endParaRPr lang="en-US" sz="2000" dirty="0">
              <a:solidFill>
                <a:srgbClr val="FF0000"/>
              </a:solidFill>
              <a:latin typeface="+mn-lt"/>
            </a:endParaRPr>
          </a:p>
        </p:txBody>
      </p:sp>
      <p:pic>
        <p:nvPicPr>
          <p:cNvPr id="4" name="Paveikslėlis 3" descr="Paveikslėlis, kuriame yra tekstas, Šriftas, logotipas, ekrano kopija&#10;&#10;Automatiškai sugeneruotas aprašymas">
            <a:extLst>
              <a:ext uri="{FF2B5EF4-FFF2-40B4-BE49-F238E27FC236}">
                <a16:creationId xmlns:a16="http://schemas.microsoft.com/office/drawing/2014/main" id="{7908E3C0-ACA6-089A-9D8D-D68E4776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335" y="6155696"/>
            <a:ext cx="2955663" cy="534293"/>
          </a:xfrm>
          <a:prstGeom prst="rect">
            <a:avLst/>
          </a:prstGeom>
        </p:spPr>
      </p:pic>
      <p:graphicFrame>
        <p:nvGraphicFramePr>
          <p:cNvPr id="8" name="Lentelė 8">
            <a:extLst>
              <a:ext uri="{FF2B5EF4-FFF2-40B4-BE49-F238E27FC236}">
                <a16:creationId xmlns:a16="http://schemas.microsoft.com/office/drawing/2014/main" id="{097334A5-E2F1-C380-2DC5-44ABA0B71399}"/>
              </a:ext>
            </a:extLst>
          </p:cNvPr>
          <p:cNvGraphicFramePr>
            <a:graphicFrameLocks noGrp="1"/>
          </p:cNvGraphicFramePr>
          <p:nvPr>
            <p:ph idx="1"/>
            <p:extLst>
              <p:ext uri="{D42A27DB-BD31-4B8C-83A1-F6EECF244321}">
                <p14:modId xmlns:p14="http://schemas.microsoft.com/office/powerpoint/2010/main" val="2372003553"/>
              </p:ext>
            </p:extLst>
          </p:nvPr>
        </p:nvGraphicFramePr>
        <p:xfrm>
          <a:off x="1097278" y="1364483"/>
          <a:ext cx="10572207" cy="4693920"/>
        </p:xfrm>
        <a:graphic>
          <a:graphicData uri="http://schemas.openxmlformats.org/drawingml/2006/table">
            <a:tbl>
              <a:tblPr firstRow="1" bandRow="1">
                <a:tableStyleId>{5C22544A-7EE6-4342-B048-85BDC9FD1C3A}</a:tableStyleId>
              </a:tblPr>
              <a:tblGrid>
                <a:gridCol w="5127307">
                  <a:extLst>
                    <a:ext uri="{9D8B030D-6E8A-4147-A177-3AD203B41FA5}">
                      <a16:colId xmlns:a16="http://schemas.microsoft.com/office/drawing/2014/main" val="1917059623"/>
                    </a:ext>
                  </a:extLst>
                </a:gridCol>
                <a:gridCol w="1756370">
                  <a:extLst>
                    <a:ext uri="{9D8B030D-6E8A-4147-A177-3AD203B41FA5}">
                      <a16:colId xmlns:a16="http://schemas.microsoft.com/office/drawing/2014/main" val="3409864551"/>
                    </a:ext>
                  </a:extLst>
                </a:gridCol>
                <a:gridCol w="1745994">
                  <a:extLst>
                    <a:ext uri="{9D8B030D-6E8A-4147-A177-3AD203B41FA5}">
                      <a16:colId xmlns:a16="http://schemas.microsoft.com/office/drawing/2014/main" val="4138877978"/>
                    </a:ext>
                  </a:extLst>
                </a:gridCol>
                <a:gridCol w="1942536">
                  <a:extLst>
                    <a:ext uri="{9D8B030D-6E8A-4147-A177-3AD203B41FA5}">
                      <a16:colId xmlns:a16="http://schemas.microsoft.com/office/drawing/2014/main" val="4140779487"/>
                    </a:ext>
                  </a:extLst>
                </a:gridCol>
              </a:tblGrid>
              <a:tr h="370840">
                <a:tc>
                  <a:txBody>
                    <a:bodyPr/>
                    <a:lstStyle/>
                    <a:p>
                      <a:r>
                        <a:rPr lang="lt-LT" sz="2200" dirty="0"/>
                        <a:t>Rodiklis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1800" dirty="0"/>
                        <a:t>Suplanuotas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1800" dirty="0"/>
                        <a:t>Siekiamas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1800" dirty="0"/>
                        <a:t>Pasiekta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96709"/>
                  </a:ext>
                </a:extLst>
              </a:tr>
              <a:tr h="370840">
                <a:tc>
                  <a:txBody>
                    <a:bodyPr/>
                    <a:lstStyle/>
                    <a:p>
                      <a:r>
                        <a:rPr lang="lt-LT" sz="2200" b="1" kern="1200" dirty="0">
                          <a:solidFill>
                            <a:schemeClr val="dk1"/>
                          </a:solidFill>
                          <a:effectLst/>
                          <a:latin typeface="+mn-lt"/>
                          <a:ea typeface="+mn-ea"/>
                          <a:cs typeface="+mn-cs"/>
                        </a:rPr>
                        <a:t>Paremtų vietos projektų skaičius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1" dirty="0"/>
                        <a:t>38</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lt-LT" sz="2200" b="1" dirty="0"/>
                        <a:t>53</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1" dirty="0"/>
                        <a:t>41</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0528087"/>
                  </a:ext>
                </a:extLst>
              </a:tr>
              <a:tr h="370840">
                <a:tc>
                  <a:txBody>
                    <a:bodyPr/>
                    <a:lstStyle/>
                    <a:p>
                      <a:pPr marL="285750" indent="-285750">
                        <a:buFont typeface="Arial" panose="020B0604020202020204" pitchFamily="34" charset="0"/>
                        <a:buChar char="•"/>
                      </a:pPr>
                      <a:r>
                        <a:rPr lang="lt-LT" sz="2200" dirty="0"/>
                        <a:t>NVO</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dirty="0"/>
                        <a:t>13</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lt-LT" sz="2200" dirty="0"/>
                        <a:t>13</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dirty="0"/>
                        <a:t>13</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449482"/>
                  </a:ext>
                </a:extLst>
              </a:tr>
              <a:tr h="370840">
                <a:tc>
                  <a:txBody>
                    <a:bodyPr/>
                    <a:lstStyle/>
                    <a:p>
                      <a:pPr marL="285750" indent="-285750">
                        <a:buFont typeface="Arial" panose="020B0604020202020204" pitchFamily="34" charset="0"/>
                        <a:buChar char="•"/>
                      </a:pPr>
                      <a:r>
                        <a:rPr lang="lt-LT" sz="2200" dirty="0"/>
                        <a:t>Savivaldybės </a:t>
                      </a:r>
                      <a:r>
                        <a:rPr lang="lt-LT" sz="2200" dirty="0" err="1"/>
                        <a:t>org</a:t>
                      </a:r>
                      <a:r>
                        <a:rPr lang="lt-LT" sz="2200" dirty="0"/>
                        <a:t>.</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dirty="0"/>
                        <a:t>2</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lt-LT" sz="2200" dirty="0"/>
                        <a:t>3</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dirty="0"/>
                        <a:t>2</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5425450"/>
                  </a:ext>
                </a:extLst>
              </a:tr>
              <a:tr h="370840">
                <a:tc>
                  <a:txBody>
                    <a:bodyPr/>
                    <a:lstStyle/>
                    <a:p>
                      <a:pPr marL="285750" indent="-285750">
                        <a:buFont typeface="Arial" panose="020B0604020202020204" pitchFamily="34" charset="0"/>
                        <a:buChar char="•"/>
                      </a:pPr>
                      <a:r>
                        <a:rPr lang="lt-LT" sz="2200" dirty="0"/>
                        <a:t>Mažos įmonės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dirty="0"/>
                        <a:t>15</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lt-LT" sz="2200" dirty="0"/>
                        <a:t>21</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dirty="0"/>
                        <a:t>17</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794507"/>
                  </a:ext>
                </a:extLst>
              </a:tr>
              <a:tr h="370840">
                <a:tc>
                  <a:txBody>
                    <a:bodyPr/>
                    <a:lstStyle/>
                    <a:p>
                      <a:pPr marL="285750" indent="-285750">
                        <a:buFont typeface="Arial" panose="020B0604020202020204" pitchFamily="34" charset="0"/>
                        <a:buChar char="•"/>
                      </a:pPr>
                      <a:r>
                        <a:rPr lang="lt-LT" sz="2200" dirty="0"/>
                        <a:t>Fiziniai asmenys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dirty="0"/>
                        <a:t>8</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lt-LT" sz="2200" dirty="0"/>
                        <a:t>14</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dirty="0">
                          <a:highlight>
                            <a:srgbClr val="FF0000"/>
                          </a:highlight>
                        </a:rPr>
                        <a:t>7</a:t>
                      </a:r>
                      <a:endParaRPr lang="en-US" sz="2200" dirty="0">
                        <a:highlight>
                          <a:srgbClr val="FF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605997"/>
                  </a:ext>
                </a:extLst>
              </a:tr>
              <a:tr h="370840">
                <a:tc>
                  <a:txBody>
                    <a:bodyPr/>
                    <a:lstStyle/>
                    <a:p>
                      <a:pPr lvl="2"/>
                      <a:r>
                        <a:rPr lang="lt-LT" sz="2200" dirty="0"/>
                        <a:t>Iki 40 m. moterys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ctr" defTabSz="0"/>
                      <a:r>
                        <a:rPr lang="lt-LT" sz="2200" dirty="0">
                          <a:solidFill>
                            <a:schemeClr val="bg1">
                              <a:lumMod val="50000"/>
                            </a:schemeClr>
                          </a:solidFill>
                        </a:rPr>
                        <a:t>1</a:t>
                      </a:r>
                      <a:endParaRPr lang="en-US" sz="22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lvl="1" algn="ctr" defTabSz="0"/>
                      <a:r>
                        <a:rPr lang="lt-LT" sz="2200" dirty="0">
                          <a:solidFill>
                            <a:schemeClr val="bg1">
                              <a:lumMod val="50000"/>
                            </a:schemeClr>
                          </a:solidFill>
                        </a:rPr>
                        <a:t>1</a:t>
                      </a:r>
                      <a:endParaRPr lang="en-US" sz="22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r>
                        <a:rPr lang="lt-LT" sz="2200" dirty="0">
                          <a:solidFill>
                            <a:schemeClr val="bg1">
                              <a:lumMod val="50000"/>
                            </a:schemeClr>
                          </a:solidFill>
                          <a:highlight>
                            <a:srgbClr val="FF0000"/>
                          </a:highlight>
                        </a:rPr>
                        <a:t>x</a:t>
                      </a:r>
                      <a:endParaRPr lang="en-US" sz="2200" dirty="0">
                        <a:solidFill>
                          <a:schemeClr val="bg1">
                            <a:lumMod val="50000"/>
                          </a:schemeClr>
                        </a:solidFill>
                        <a:highlight>
                          <a:srgbClr val="FF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996393"/>
                  </a:ext>
                </a:extLst>
              </a:tr>
              <a:tr h="370840">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lt-LT" sz="2200" dirty="0"/>
                        <a:t>Iki 40 m. vyrai</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ctr" defTabSz="0"/>
                      <a:r>
                        <a:rPr lang="lt-LT" sz="2200" dirty="0">
                          <a:solidFill>
                            <a:schemeClr val="bg1">
                              <a:lumMod val="50000"/>
                            </a:schemeClr>
                          </a:solidFill>
                        </a:rPr>
                        <a:t>3</a:t>
                      </a:r>
                      <a:endParaRPr lang="en-US" sz="22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lvl="1" algn="ctr" defTabSz="0"/>
                      <a:r>
                        <a:rPr lang="lt-LT" sz="2200" dirty="0">
                          <a:solidFill>
                            <a:schemeClr val="bg1">
                              <a:lumMod val="50000"/>
                            </a:schemeClr>
                          </a:solidFill>
                        </a:rPr>
                        <a:t>8</a:t>
                      </a:r>
                      <a:endParaRPr lang="en-US" sz="22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ctr" defTabSz="0"/>
                      <a:r>
                        <a:rPr lang="lt-LT" sz="2200" dirty="0">
                          <a:solidFill>
                            <a:schemeClr val="bg1">
                              <a:lumMod val="50000"/>
                            </a:schemeClr>
                          </a:solidFill>
                        </a:rPr>
                        <a:t>4</a:t>
                      </a:r>
                      <a:endParaRPr lang="en-US" sz="22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6061460"/>
                  </a:ext>
                </a:extLst>
              </a:tr>
              <a:tr h="370840">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lt-LT" sz="2200" dirty="0"/>
                        <a:t>virš 40 m. moterys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ctr" defTabSz="0"/>
                      <a:r>
                        <a:rPr lang="lt-LT" sz="2200" dirty="0">
                          <a:solidFill>
                            <a:schemeClr val="bg1">
                              <a:lumMod val="50000"/>
                            </a:schemeClr>
                          </a:solidFill>
                        </a:rPr>
                        <a:t>2</a:t>
                      </a:r>
                      <a:endParaRPr lang="en-US" sz="22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lvl="1" algn="ctr" defTabSz="0"/>
                      <a:r>
                        <a:rPr lang="lt-LT" sz="2200" dirty="0">
                          <a:solidFill>
                            <a:schemeClr val="bg1">
                              <a:lumMod val="50000"/>
                            </a:schemeClr>
                          </a:solidFill>
                        </a:rPr>
                        <a:t>3</a:t>
                      </a:r>
                      <a:endParaRPr lang="en-US" sz="22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ctr" defTabSz="0"/>
                      <a:r>
                        <a:rPr lang="lt-LT" sz="2200" dirty="0">
                          <a:solidFill>
                            <a:schemeClr val="bg1">
                              <a:lumMod val="50000"/>
                            </a:schemeClr>
                          </a:solidFill>
                          <a:highlight>
                            <a:srgbClr val="FF0000"/>
                          </a:highlight>
                        </a:rPr>
                        <a:t>1</a:t>
                      </a:r>
                      <a:endParaRPr lang="en-US" sz="2200" dirty="0">
                        <a:solidFill>
                          <a:schemeClr val="bg1">
                            <a:lumMod val="50000"/>
                          </a:schemeClr>
                        </a:solidFill>
                        <a:highlight>
                          <a:srgbClr val="FF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8815974"/>
                  </a:ext>
                </a:extLst>
              </a:tr>
              <a:tr h="370840">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lt-LT" sz="2200" dirty="0"/>
                        <a:t>virš 40 m. vyrai</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ctr" defTabSz="0"/>
                      <a:r>
                        <a:rPr lang="lt-LT" sz="2200" dirty="0">
                          <a:solidFill>
                            <a:schemeClr val="bg1">
                              <a:lumMod val="50000"/>
                            </a:schemeClr>
                          </a:solidFill>
                        </a:rPr>
                        <a:t>2</a:t>
                      </a:r>
                      <a:endParaRPr lang="en-US" sz="22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lvl="1" algn="ctr" defTabSz="0"/>
                      <a:r>
                        <a:rPr lang="lt-LT" sz="2200" dirty="0">
                          <a:solidFill>
                            <a:schemeClr val="bg1">
                              <a:lumMod val="50000"/>
                            </a:schemeClr>
                          </a:solidFill>
                        </a:rPr>
                        <a:t>2</a:t>
                      </a:r>
                      <a:endParaRPr lang="en-US" sz="22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r>
                        <a:rPr lang="lt-LT" sz="2200" dirty="0">
                          <a:solidFill>
                            <a:schemeClr val="bg1">
                              <a:lumMod val="50000"/>
                            </a:schemeClr>
                          </a:solidFill>
                          <a:highlight>
                            <a:srgbClr val="FF0000"/>
                          </a:highlight>
                        </a:rPr>
                        <a:t>1</a:t>
                      </a:r>
                      <a:endParaRPr lang="en-US" sz="2200" dirty="0">
                        <a:solidFill>
                          <a:schemeClr val="bg1">
                            <a:lumMod val="50000"/>
                          </a:schemeClr>
                        </a:solidFill>
                        <a:highlight>
                          <a:srgbClr val="FF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204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200" dirty="0"/>
                        <a:t>Kitos (viešojo sektoriaus)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dirty="0"/>
                        <a:t>1</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lt-LT" sz="2200" dirty="0"/>
                        <a:t>2</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dirty="0"/>
                        <a:t>2</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905464"/>
                  </a:ext>
                </a:extLst>
              </a:tr>
            </a:tbl>
          </a:graphicData>
        </a:graphic>
      </p:graphicFrame>
    </p:spTree>
    <p:extLst>
      <p:ext uri="{BB962C8B-B14F-4D97-AF65-F5344CB8AC3E}">
        <p14:creationId xmlns:p14="http://schemas.microsoft.com/office/powerpoint/2010/main" val="44441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EF6A49-5AB1-7945-89C2-51982065BE4A}"/>
              </a:ext>
            </a:extLst>
          </p:cNvPr>
          <p:cNvSpPr>
            <a:spLocks noGrp="1"/>
          </p:cNvSpPr>
          <p:nvPr>
            <p:ph type="title"/>
          </p:nvPr>
        </p:nvSpPr>
        <p:spPr>
          <a:xfrm>
            <a:off x="1097280" y="286603"/>
            <a:ext cx="10058400" cy="991591"/>
          </a:xfrm>
        </p:spPr>
        <p:txBody>
          <a:bodyPr>
            <a:normAutofit/>
          </a:bodyPr>
          <a:lstStyle/>
          <a:p>
            <a:pPr algn="ctr"/>
            <a:r>
              <a:rPr lang="lt-LT" sz="2800" dirty="0">
                <a:solidFill>
                  <a:schemeClr val="accent1">
                    <a:lumMod val="75000"/>
                  </a:schemeClr>
                </a:solidFill>
                <a:latin typeface="+mn-lt"/>
                <a:cs typeface="Times New Roman" panose="02020603050405020304" pitchFamily="18" charset="0"/>
              </a:rPr>
              <a:t>Rokiškio kaimo strategija 2014-2020. </a:t>
            </a:r>
            <a:br>
              <a:rPr lang="lt-LT" sz="2800" dirty="0">
                <a:solidFill>
                  <a:schemeClr val="accent1">
                    <a:lumMod val="75000"/>
                  </a:schemeClr>
                </a:solidFill>
                <a:latin typeface="+mn-lt"/>
                <a:cs typeface="Times New Roman" panose="02020603050405020304" pitchFamily="18" charset="0"/>
              </a:rPr>
            </a:br>
            <a:r>
              <a:rPr lang="lt-LT" sz="2800" dirty="0">
                <a:solidFill>
                  <a:schemeClr val="accent1">
                    <a:lumMod val="75000"/>
                  </a:schemeClr>
                </a:solidFill>
                <a:latin typeface="+mn-lt"/>
                <a:cs typeface="Times New Roman" panose="02020603050405020304" pitchFamily="18" charset="0"/>
              </a:rPr>
              <a:t>Rodikliai/ Pasiekimai/ įgyvendinti ir įgyvendinami VP,  </a:t>
            </a:r>
            <a:r>
              <a:rPr lang="lt-LT" sz="2000" dirty="0">
                <a:solidFill>
                  <a:srgbClr val="FF0000"/>
                </a:solidFill>
                <a:latin typeface="+mn-lt"/>
                <a:cs typeface="Times New Roman" panose="02020603050405020304" pitchFamily="18" charset="0"/>
              </a:rPr>
              <a:t>2024-04-17 dienai</a:t>
            </a:r>
            <a:endParaRPr lang="en-US" sz="2000" dirty="0">
              <a:solidFill>
                <a:srgbClr val="FF0000"/>
              </a:solidFill>
              <a:latin typeface="+mn-lt"/>
            </a:endParaRPr>
          </a:p>
        </p:txBody>
      </p:sp>
      <p:pic>
        <p:nvPicPr>
          <p:cNvPr id="4" name="Paveikslėlis 3" descr="Paveikslėlis, kuriame yra tekstas, Šriftas, logotipas, ekrano kopija&#10;&#10;Automatiškai sugeneruotas aprašymas">
            <a:extLst>
              <a:ext uri="{FF2B5EF4-FFF2-40B4-BE49-F238E27FC236}">
                <a16:creationId xmlns:a16="http://schemas.microsoft.com/office/drawing/2014/main" id="{7908E3C0-ACA6-089A-9D8D-D68E4776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335" y="6155696"/>
            <a:ext cx="2955663" cy="534293"/>
          </a:xfrm>
          <a:prstGeom prst="rect">
            <a:avLst/>
          </a:prstGeom>
        </p:spPr>
      </p:pic>
      <p:graphicFrame>
        <p:nvGraphicFramePr>
          <p:cNvPr id="8" name="Lentelė 8">
            <a:extLst>
              <a:ext uri="{FF2B5EF4-FFF2-40B4-BE49-F238E27FC236}">
                <a16:creationId xmlns:a16="http://schemas.microsoft.com/office/drawing/2014/main" id="{097334A5-E2F1-C380-2DC5-44ABA0B71399}"/>
              </a:ext>
            </a:extLst>
          </p:cNvPr>
          <p:cNvGraphicFramePr>
            <a:graphicFrameLocks noGrp="1"/>
          </p:cNvGraphicFramePr>
          <p:nvPr>
            <p:ph idx="1"/>
            <p:extLst>
              <p:ext uri="{D42A27DB-BD31-4B8C-83A1-F6EECF244321}">
                <p14:modId xmlns:p14="http://schemas.microsoft.com/office/powerpoint/2010/main" val="781463834"/>
              </p:ext>
            </p:extLst>
          </p:nvPr>
        </p:nvGraphicFramePr>
        <p:xfrm>
          <a:off x="1097278" y="1364483"/>
          <a:ext cx="10637522" cy="5029200"/>
        </p:xfrm>
        <a:graphic>
          <a:graphicData uri="http://schemas.openxmlformats.org/drawingml/2006/table">
            <a:tbl>
              <a:tblPr firstRow="1" bandRow="1">
                <a:tableStyleId>{5C22544A-7EE6-4342-B048-85BDC9FD1C3A}</a:tableStyleId>
              </a:tblPr>
              <a:tblGrid>
                <a:gridCol w="5583578">
                  <a:extLst>
                    <a:ext uri="{9D8B030D-6E8A-4147-A177-3AD203B41FA5}">
                      <a16:colId xmlns:a16="http://schemas.microsoft.com/office/drawing/2014/main" val="1917059623"/>
                    </a:ext>
                  </a:extLst>
                </a:gridCol>
                <a:gridCol w="1717329">
                  <a:extLst>
                    <a:ext uri="{9D8B030D-6E8A-4147-A177-3AD203B41FA5}">
                      <a16:colId xmlns:a16="http://schemas.microsoft.com/office/drawing/2014/main" val="3409864551"/>
                    </a:ext>
                  </a:extLst>
                </a:gridCol>
                <a:gridCol w="3336615">
                  <a:extLst>
                    <a:ext uri="{9D8B030D-6E8A-4147-A177-3AD203B41FA5}">
                      <a16:colId xmlns:a16="http://schemas.microsoft.com/office/drawing/2014/main" val="4138877978"/>
                    </a:ext>
                  </a:extLst>
                </a:gridCol>
              </a:tblGrid>
              <a:tr h="370840">
                <a:tc>
                  <a:txBody>
                    <a:bodyPr/>
                    <a:lstStyle/>
                    <a:p>
                      <a:r>
                        <a:rPr lang="lt-LT" sz="2200" dirty="0"/>
                        <a:t>Rodiklis pagal veiklos sritis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1800" dirty="0"/>
                        <a:t>Suplanuotas</a:t>
                      </a:r>
                    </a:p>
                    <a:p>
                      <a:r>
                        <a:rPr lang="lt-LT" sz="1800" dirty="0"/>
                        <a:t>VP/darbo vietų/ jauniems </a:t>
                      </a:r>
                      <a:r>
                        <a:rPr lang="en-US" sz="1800" b="0" dirty="0"/>
                        <a: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1800" dirty="0"/>
                        <a:t>Siekiamas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96709"/>
                  </a:ext>
                </a:extLst>
              </a:tr>
              <a:tr h="370840">
                <a:tc>
                  <a:txBody>
                    <a:bodyPr/>
                    <a:lstStyle/>
                    <a:p>
                      <a:r>
                        <a:rPr lang="lt-LT" sz="1800" b="1" kern="1200" dirty="0">
                          <a:solidFill>
                            <a:schemeClr val="dk1"/>
                          </a:solidFill>
                          <a:effectLst/>
                          <a:latin typeface="+mn-lt"/>
                          <a:ea typeface="+mn-ea"/>
                          <a:cs typeface="+mn-cs"/>
                        </a:rPr>
                        <a:t>LEADER-19.2-7.6 </a:t>
                      </a:r>
                      <a:r>
                        <a:rPr lang="en-US" sz="1800" b="1" kern="1200" dirty="0">
                          <a:solidFill>
                            <a:schemeClr val="dk1"/>
                          </a:solidFill>
                          <a:effectLst/>
                          <a:latin typeface="+mn-lt"/>
                          <a:ea typeface="+mn-ea"/>
                          <a:cs typeface="+mn-cs"/>
                        </a:rPr>
                        <a:t>(</a:t>
                      </a:r>
                      <a:r>
                        <a:rPr lang="en-US" sz="1800" b="1" kern="1200" dirty="0" err="1">
                          <a:solidFill>
                            <a:schemeClr val="dk1"/>
                          </a:solidFill>
                          <a:effectLst/>
                          <a:latin typeface="+mn-lt"/>
                          <a:ea typeface="+mn-ea"/>
                          <a:cs typeface="+mn-cs"/>
                        </a:rPr>
                        <a:t>kult</a:t>
                      </a:r>
                      <a:r>
                        <a:rPr lang="lt-LT" sz="1800" b="1" kern="1200" dirty="0">
                          <a:solidFill>
                            <a:schemeClr val="dk1"/>
                          </a:solidFill>
                          <a:effectLst/>
                          <a:latin typeface="+mn-lt"/>
                          <a:ea typeface="+mn-ea"/>
                          <a:cs typeface="+mn-cs"/>
                        </a:rPr>
                        <a:t>ū</a:t>
                      </a:r>
                      <a:r>
                        <a:rPr lang="en-US" sz="1800" b="1" kern="1200" dirty="0" err="1">
                          <a:solidFill>
                            <a:schemeClr val="dk1"/>
                          </a:solidFill>
                          <a:effectLst/>
                          <a:latin typeface="+mn-lt"/>
                          <a:ea typeface="+mn-ea"/>
                          <a:cs typeface="+mn-cs"/>
                        </a:rPr>
                        <a:t>ros</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paveldas</a:t>
                      </a:r>
                      <a:r>
                        <a:rPr lang="en-US" sz="1800" b="1" kern="1200" dirty="0">
                          <a:solidFill>
                            <a:schemeClr val="dk1"/>
                          </a:solidFill>
                          <a:effectLst/>
                          <a:latin typeface="+mn-lt"/>
                          <a:ea typeface="+mn-ea"/>
                          <a:cs typeface="+mn-cs"/>
                        </a:rPr>
                        <a: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2</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2</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0528087"/>
                  </a:ext>
                </a:extLst>
              </a:tr>
              <a:tr h="370840">
                <a:tc>
                  <a:txBody>
                    <a:bodyPr/>
                    <a:lstStyle/>
                    <a:p>
                      <a:pPr marL="0" indent="0">
                        <a:buFont typeface="Arial" panose="020B0604020202020204" pitchFamily="34" charset="0"/>
                        <a:buNone/>
                      </a:pPr>
                      <a:r>
                        <a:rPr lang="lt-LT" sz="1800" b="1" kern="1200" dirty="0">
                          <a:solidFill>
                            <a:schemeClr val="dk1"/>
                          </a:solidFill>
                          <a:effectLst/>
                          <a:latin typeface="+mn-lt"/>
                          <a:ea typeface="+mn-ea"/>
                          <a:cs typeface="+mn-cs"/>
                        </a:rPr>
                        <a:t>LEADER-19.2-SAVA-5.1  (savanoriai) </a:t>
                      </a:r>
                      <a:r>
                        <a:rPr lang="lt-LT" sz="1800" b="1" kern="1200" dirty="0">
                          <a:solidFill>
                            <a:srgbClr val="C00000"/>
                          </a:solidFill>
                          <a:effectLst/>
                          <a:latin typeface="+mn-lt"/>
                          <a:ea typeface="+mn-ea"/>
                          <a:cs typeface="+mn-cs"/>
                        </a:rPr>
                        <a:t>nebaigta priemonė</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4</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5+ (1 įgyvendinamas)</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449482"/>
                  </a:ext>
                </a:extLst>
              </a:tr>
              <a:tr h="370840">
                <a:tc>
                  <a:txBody>
                    <a:bodyPr/>
                    <a:lstStyle/>
                    <a:p>
                      <a:pPr marL="0" indent="0">
                        <a:buFont typeface="Arial" panose="020B0604020202020204" pitchFamily="34" charset="0"/>
                        <a:buNone/>
                      </a:pPr>
                      <a:r>
                        <a:rPr lang="lt-LT" sz="1800" b="1" kern="1200" dirty="0">
                          <a:solidFill>
                            <a:schemeClr val="dk1"/>
                          </a:solidFill>
                          <a:effectLst/>
                          <a:latin typeface="+mn-lt"/>
                          <a:ea typeface="+mn-ea"/>
                          <a:cs typeface="+mn-cs"/>
                        </a:rPr>
                        <a:t>LEADER-19.2-SAVA-3.1 (mokymams)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2</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2</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5425450"/>
                  </a:ext>
                </a:extLst>
              </a:tr>
              <a:tr h="370840">
                <a:tc>
                  <a:txBody>
                    <a:bodyPr/>
                    <a:lstStyle/>
                    <a:p>
                      <a:pPr marL="0" indent="0">
                        <a:buFont typeface="Arial" panose="020B0604020202020204" pitchFamily="34" charset="0"/>
                        <a:buNone/>
                      </a:pPr>
                      <a:r>
                        <a:rPr lang="lt-LT" sz="1800" b="1" kern="1200" dirty="0">
                          <a:solidFill>
                            <a:schemeClr val="dk1"/>
                          </a:solidFill>
                          <a:effectLst/>
                          <a:latin typeface="+mn-lt"/>
                          <a:ea typeface="+mn-ea"/>
                          <a:cs typeface="+mn-cs"/>
                        </a:rPr>
                        <a:t>LEADER-19.2-6.2 (verslo pradžia) </a:t>
                      </a:r>
                      <a:r>
                        <a:rPr lang="lt-LT" sz="1800" b="1" kern="1200" dirty="0">
                          <a:solidFill>
                            <a:srgbClr val="C00000"/>
                          </a:solidFill>
                          <a:effectLst/>
                          <a:latin typeface="+mn-lt"/>
                          <a:ea typeface="+mn-ea"/>
                          <a:cs typeface="+mn-cs"/>
                        </a:rPr>
                        <a:t>nebaigta priemonė</a:t>
                      </a:r>
                      <a:endParaRPr lang="en-US" sz="18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11/ 12</a:t>
                      </a:r>
                      <a:r>
                        <a:rPr lang="en-US" sz="2200" b="0" dirty="0"/>
                        <a:t>/20</a:t>
                      </a:r>
                      <a:r>
                        <a:rPr lang="lt-LT" sz="2200" b="0" dirty="0"/>
                        <a:t> </a:t>
                      </a:r>
                      <a:r>
                        <a:rPr lang="en-US" sz="22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17/ 27,81/ 16,06 J -57,75</a:t>
                      </a:r>
                      <a:r>
                        <a:rPr lang="en-US" sz="22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7945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800" b="1" kern="1200" dirty="0">
                          <a:solidFill>
                            <a:schemeClr val="dk1"/>
                          </a:solidFill>
                          <a:effectLst/>
                          <a:latin typeface="+mn-lt"/>
                          <a:ea typeface="+mn-ea"/>
                          <a:cs typeface="+mn-cs"/>
                        </a:rPr>
                        <a:t>LEADER-19.2-6.2 (verslo plėtra)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a:t>10/11/20 %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11/ 13,3/ 10,4 – 78,2</a:t>
                      </a:r>
                      <a:r>
                        <a:rPr lang="en-US" sz="22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6059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800" b="1" kern="1200" dirty="0">
                          <a:solidFill>
                            <a:schemeClr val="dk1"/>
                          </a:solidFill>
                          <a:effectLst/>
                          <a:latin typeface="+mn-lt"/>
                          <a:ea typeface="+mn-ea"/>
                          <a:cs typeface="+mn-cs"/>
                        </a:rPr>
                        <a:t>EURI-19.2-6.2 (verslo plėtra) </a:t>
                      </a:r>
                      <a:r>
                        <a:rPr lang="lt-LT" sz="1800" b="1" kern="1200" dirty="0">
                          <a:solidFill>
                            <a:srgbClr val="C00000"/>
                          </a:solidFill>
                          <a:effectLst/>
                          <a:latin typeface="+mn-lt"/>
                          <a:ea typeface="+mn-ea"/>
                          <a:cs typeface="+mn-cs"/>
                        </a:rPr>
                        <a:t>nebaigta priemonė</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a:t>2/2,5/20 %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200" b="0" dirty="0"/>
                        <a:t>7/ 7/100 proc.</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9963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b="1" kern="1200" dirty="0">
                          <a:solidFill>
                            <a:schemeClr val="dk1"/>
                          </a:solidFill>
                          <a:effectLst/>
                          <a:latin typeface="+mn-lt"/>
                          <a:ea typeface="+mn-ea"/>
                          <a:cs typeface="+mn-cs"/>
                        </a:rPr>
                        <a:t>LEADER-19.2-SAVA-1.1 (NVO verslas)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5/7/-</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6/ 9,65</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60614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b="1" kern="1200" dirty="0">
                          <a:solidFill>
                            <a:schemeClr val="dk1"/>
                          </a:solidFill>
                          <a:effectLst/>
                          <a:latin typeface="+mn-lt"/>
                          <a:ea typeface="+mn-ea"/>
                          <a:cs typeface="+mn-cs"/>
                        </a:rPr>
                        <a:t>LEADER-19.2-16.3 (bendradarbiavimas)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2</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200" b="0" dirty="0"/>
                        <a:t>2</a:t>
                      </a:r>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8815974"/>
                  </a:ext>
                </a:extLst>
              </a:tr>
              <a:tr h="370840">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204735"/>
                  </a:ext>
                </a:extLst>
              </a:tr>
            </a:tbl>
          </a:graphicData>
        </a:graphic>
      </p:graphicFrame>
      <p:sp>
        <p:nvSpPr>
          <p:cNvPr id="3" name="Ovalas 2">
            <a:extLst>
              <a:ext uri="{FF2B5EF4-FFF2-40B4-BE49-F238E27FC236}">
                <a16:creationId xmlns:a16="http://schemas.microsoft.com/office/drawing/2014/main" id="{4AB0CA1D-67A4-3047-5A32-F1A924104389}"/>
              </a:ext>
            </a:extLst>
          </p:cNvPr>
          <p:cNvSpPr/>
          <p:nvPr/>
        </p:nvSpPr>
        <p:spPr>
          <a:xfrm>
            <a:off x="10163576" y="4261398"/>
            <a:ext cx="1304699" cy="4799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as 4">
            <a:extLst>
              <a:ext uri="{FF2B5EF4-FFF2-40B4-BE49-F238E27FC236}">
                <a16:creationId xmlns:a16="http://schemas.microsoft.com/office/drawing/2014/main" id="{55DA3D63-9842-EF9D-B822-FA86ECB4CB96}"/>
              </a:ext>
            </a:extLst>
          </p:cNvPr>
          <p:cNvSpPr/>
          <p:nvPr/>
        </p:nvSpPr>
        <p:spPr>
          <a:xfrm>
            <a:off x="8906096" y="4666834"/>
            <a:ext cx="1122800" cy="52110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as 5">
            <a:extLst>
              <a:ext uri="{FF2B5EF4-FFF2-40B4-BE49-F238E27FC236}">
                <a16:creationId xmlns:a16="http://schemas.microsoft.com/office/drawing/2014/main" id="{22B1FEDF-5E5B-A581-8077-C819458E47BD}"/>
              </a:ext>
            </a:extLst>
          </p:cNvPr>
          <p:cNvSpPr/>
          <p:nvPr/>
        </p:nvSpPr>
        <p:spPr>
          <a:xfrm>
            <a:off x="6602361" y="1843549"/>
            <a:ext cx="1686233" cy="60813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as 6">
            <a:extLst>
              <a:ext uri="{FF2B5EF4-FFF2-40B4-BE49-F238E27FC236}">
                <a16:creationId xmlns:a16="http://schemas.microsoft.com/office/drawing/2014/main" id="{A534087C-9BD2-023B-CE84-932628D16FC7}"/>
              </a:ext>
            </a:extLst>
          </p:cNvPr>
          <p:cNvSpPr/>
          <p:nvPr/>
        </p:nvSpPr>
        <p:spPr>
          <a:xfrm>
            <a:off x="10746680" y="3892689"/>
            <a:ext cx="1122800" cy="52110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44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descr="Paveikslėlis, kuriame yra tekstas, Šriftas, logotipas, ekrano kopija&#10;&#10;Automatiškai sugeneruotas aprašymas">
            <a:extLst>
              <a:ext uri="{FF2B5EF4-FFF2-40B4-BE49-F238E27FC236}">
                <a16:creationId xmlns:a16="http://schemas.microsoft.com/office/drawing/2014/main" id="{7908E3C0-ACA6-089A-9D8D-D68E4776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335" y="6155696"/>
            <a:ext cx="2955663" cy="534293"/>
          </a:xfrm>
          <a:prstGeom prst="rect">
            <a:avLst/>
          </a:prstGeom>
        </p:spPr>
      </p:pic>
      <p:sp>
        <p:nvSpPr>
          <p:cNvPr id="9" name="TextBox 8">
            <a:extLst>
              <a:ext uri="{FF2B5EF4-FFF2-40B4-BE49-F238E27FC236}">
                <a16:creationId xmlns:a16="http://schemas.microsoft.com/office/drawing/2014/main" id="{B64EB056-3EFA-5C9E-8FD2-95E0FC87E3F4}"/>
              </a:ext>
            </a:extLst>
          </p:cNvPr>
          <p:cNvSpPr txBox="1"/>
          <p:nvPr/>
        </p:nvSpPr>
        <p:spPr>
          <a:xfrm>
            <a:off x="471949" y="394151"/>
            <a:ext cx="11608049" cy="757130"/>
          </a:xfrm>
          <a:prstGeom prst="rect">
            <a:avLst/>
          </a:prstGeom>
          <a:noFill/>
        </p:spPr>
        <p:txBody>
          <a:bodyPr wrap="square">
            <a:spAutoFit/>
          </a:bodyPr>
          <a:lstStyle/>
          <a:p>
            <a:pPr marL="91440" indent="-91440" algn="ctr" defTabSz="914400">
              <a:lnSpc>
                <a:spcPct val="90000"/>
              </a:lnSpc>
              <a:spcBef>
                <a:spcPts val="1200"/>
              </a:spcBef>
              <a:spcAft>
                <a:spcPts val="200"/>
              </a:spcAft>
              <a:buClr>
                <a:schemeClr val="accent1"/>
              </a:buClr>
              <a:buSzPct val="100000"/>
              <a:buFont typeface="Calibri" panose="020F0502020204030204" pitchFamily="34" charset="0"/>
              <a:buChar char=" "/>
            </a:pPr>
            <a:r>
              <a:rPr lang="lt-LT" sz="2400" b="1" dirty="0">
                <a:solidFill>
                  <a:schemeClr val="accent1">
                    <a:lumMod val="75000"/>
                  </a:schemeClr>
                </a:solidFill>
                <a:latin typeface="Times New Roman" panose="02020603050405020304" pitchFamily="18" charset="0"/>
                <a:cs typeface="Times New Roman" panose="02020603050405020304" pitchFamily="18" charset="0"/>
              </a:rPr>
              <a:t>Rokiškio kaimo strategija 2014-2020 pagal VVG teritorijos seniūnijas</a:t>
            </a:r>
            <a:br>
              <a:rPr lang="lt-LT" sz="2400" b="1" dirty="0">
                <a:solidFill>
                  <a:schemeClr val="accent1">
                    <a:lumMod val="75000"/>
                  </a:schemeClr>
                </a:solidFill>
                <a:latin typeface="Times New Roman" panose="02020603050405020304" pitchFamily="18" charset="0"/>
                <a:cs typeface="Times New Roman" panose="02020603050405020304" pitchFamily="18" charset="0"/>
              </a:rPr>
            </a:br>
            <a:r>
              <a:rPr lang="lt-LT" sz="2400" b="1" dirty="0">
                <a:solidFill>
                  <a:schemeClr val="accent1">
                    <a:lumMod val="75000"/>
                  </a:schemeClr>
                </a:solidFill>
                <a:latin typeface="Times New Roman" panose="02020603050405020304" pitchFamily="18" charset="0"/>
                <a:cs typeface="Times New Roman" panose="02020603050405020304" pitchFamily="18" charset="0"/>
              </a:rPr>
              <a:t>(įgyvendintų (-amų) VP)</a:t>
            </a:r>
            <a:endParaRPr lang="lt-LT"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E6E678E-6FC7-A21A-C868-ECB43C6BCFE5}"/>
              </a:ext>
            </a:extLst>
          </p:cNvPr>
          <p:cNvSpPr txBox="1"/>
          <p:nvPr/>
        </p:nvSpPr>
        <p:spPr>
          <a:xfrm>
            <a:off x="2025446" y="2468593"/>
            <a:ext cx="2300748" cy="1200329"/>
          </a:xfrm>
          <a:prstGeom prst="rect">
            <a:avLst/>
          </a:prstGeom>
          <a:noFill/>
        </p:spPr>
        <p:txBody>
          <a:bodyPr wrap="square">
            <a:spAutoFit/>
          </a:bodyPr>
          <a:lstStyle/>
          <a:p>
            <a:pPr algn="ctr"/>
            <a:r>
              <a:rPr lang="lt-LT" sz="2400" b="1" i="0" u="none" strike="noStrike" dirty="0">
                <a:solidFill>
                  <a:schemeClr val="bg1"/>
                </a:solidFill>
                <a:effectLst/>
                <a:latin typeface="Times New Roman" panose="02020603050405020304" pitchFamily="18" charset="0"/>
                <a:cs typeface="Times New Roman" panose="02020603050405020304" pitchFamily="18" charset="0"/>
              </a:rPr>
              <a:t>VPS iš viso</a:t>
            </a:r>
          </a:p>
          <a:p>
            <a:pPr algn="ctr"/>
            <a:endParaRPr lang="lt-LT" sz="2400" b="1" dirty="0">
              <a:solidFill>
                <a:schemeClr val="bg1"/>
              </a:solidFill>
              <a:latin typeface="Times New Roman" panose="02020603050405020304" pitchFamily="18" charset="0"/>
              <a:cs typeface="Times New Roman" panose="02020603050405020304" pitchFamily="18" charset="0"/>
            </a:endParaRPr>
          </a:p>
          <a:p>
            <a:pPr algn="ctr"/>
            <a:r>
              <a:rPr lang="en-US" sz="2400" b="1" i="0" u="none" strike="noStrike" dirty="0">
                <a:solidFill>
                  <a:schemeClr val="bg1"/>
                </a:solidFill>
                <a:effectLst/>
                <a:latin typeface="Times New Roman" panose="02020603050405020304" pitchFamily="18" charset="0"/>
                <a:cs typeface="Times New Roman" panose="02020603050405020304" pitchFamily="18" charset="0"/>
              </a:rPr>
              <a:t>2</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i="0" u="none" strike="noStrike" dirty="0">
                <a:solidFill>
                  <a:schemeClr val="bg1"/>
                </a:solidFill>
                <a:effectLst/>
                <a:latin typeface="Times New Roman" panose="02020603050405020304" pitchFamily="18" charset="0"/>
                <a:cs typeface="Times New Roman" panose="02020603050405020304" pitchFamily="18" charset="0"/>
              </a:rPr>
              <a:t>203</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i="0" u="none" strike="noStrike" dirty="0">
                <a:solidFill>
                  <a:schemeClr val="bg1"/>
                </a:solidFill>
                <a:effectLst/>
                <a:latin typeface="Times New Roman" panose="02020603050405020304" pitchFamily="18" charset="0"/>
                <a:cs typeface="Times New Roman" panose="02020603050405020304" pitchFamily="18" charset="0"/>
              </a:rPr>
              <a:t>072</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Eur</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A8B96548-CA11-1FFA-BC6E-5591EF563D72}"/>
              </a:ext>
            </a:extLst>
          </p:cNvPr>
          <p:cNvSpPr txBox="1"/>
          <p:nvPr/>
        </p:nvSpPr>
        <p:spPr>
          <a:xfrm>
            <a:off x="4482223" y="3244334"/>
            <a:ext cx="2370860" cy="1200329"/>
          </a:xfrm>
          <a:prstGeom prst="rect">
            <a:avLst/>
          </a:prstGeom>
          <a:noFill/>
        </p:spPr>
        <p:txBody>
          <a:bodyPr wrap="square">
            <a:spAutoFit/>
          </a:bodyPr>
          <a:lstStyle/>
          <a:p>
            <a:pPr algn="ctr"/>
            <a:r>
              <a:rPr lang="lt-LT" sz="2400" b="1" i="0" u="none" strike="noStrike" dirty="0">
                <a:solidFill>
                  <a:schemeClr val="bg1"/>
                </a:solidFill>
                <a:effectLst/>
                <a:latin typeface="Times New Roman" panose="02020603050405020304" pitchFamily="18" charset="0"/>
                <a:cs typeface="Times New Roman" panose="02020603050405020304" pitchFamily="18" charset="0"/>
              </a:rPr>
              <a:t>Skirta VP 80 </a:t>
            </a:r>
            <a:r>
              <a:rPr lang="en-US" sz="2400" b="1" i="0" u="none" strike="noStrike" dirty="0">
                <a:solidFill>
                  <a:schemeClr val="bg1"/>
                </a:solidFill>
                <a:effectLst/>
                <a:latin typeface="Times New Roman" panose="02020603050405020304" pitchFamily="18" charset="0"/>
                <a:cs typeface="Times New Roman" panose="02020603050405020304" pitchFamily="18" charset="0"/>
              </a:rPr>
              <a:t>%</a:t>
            </a:r>
            <a:endParaRPr lang="lt-LT" sz="2400" b="1" i="0" u="none" strike="noStrike" dirty="0">
              <a:solidFill>
                <a:schemeClr val="bg1"/>
              </a:solidFill>
              <a:effectLst/>
              <a:latin typeface="Times New Roman" panose="02020603050405020304" pitchFamily="18" charset="0"/>
              <a:cs typeface="Times New Roman" panose="02020603050405020304" pitchFamily="18" charset="0"/>
            </a:endParaRPr>
          </a:p>
          <a:p>
            <a:pPr algn="ctr"/>
            <a:endParaRPr lang="lt-LT" sz="2400" b="1" dirty="0">
              <a:solidFill>
                <a:schemeClr val="bg1"/>
              </a:solidFill>
              <a:latin typeface="Times New Roman" panose="02020603050405020304" pitchFamily="18" charset="0"/>
              <a:cs typeface="Times New Roman" panose="02020603050405020304" pitchFamily="18" charset="0"/>
            </a:endParaRPr>
          </a:p>
          <a:p>
            <a:pPr algn="ctr"/>
            <a:r>
              <a:rPr lang="en-US" sz="2400" b="1" i="0" u="none" strike="noStrike" dirty="0">
                <a:solidFill>
                  <a:schemeClr val="bg1"/>
                </a:solidFill>
                <a:effectLst/>
                <a:latin typeface="Times New Roman" panose="02020603050405020304" pitchFamily="18" charset="0"/>
                <a:cs typeface="Times New Roman" panose="02020603050405020304" pitchFamily="18" charset="0"/>
              </a:rPr>
              <a:t>1</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i="0" u="none" strike="noStrike" dirty="0">
                <a:solidFill>
                  <a:schemeClr val="bg1"/>
                </a:solidFill>
                <a:effectLst/>
                <a:latin typeface="Times New Roman" panose="02020603050405020304" pitchFamily="18" charset="0"/>
                <a:cs typeface="Times New Roman" panose="02020603050405020304" pitchFamily="18" charset="0"/>
              </a:rPr>
              <a:t>762</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a:t>
            </a:r>
            <a:r>
              <a:rPr lang="en-US" sz="2400" b="1" i="0" u="none" strike="noStrike" dirty="0">
                <a:solidFill>
                  <a:schemeClr val="bg1"/>
                </a:solidFill>
                <a:effectLst/>
                <a:latin typeface="Times New Roman" panose="02020603050405020304" pitchFamily="18" charset="0"/>
                <a:cs typeface="Times New Roman" panose="02020603050405020304" pitchFamily="18" charset="0"/>
              </a:rPr>
              <a:t>477</a:t>
            </a:r>
            <a:r>
              <a:rPr lang="lt-LT" sz="2400" b="1" i="0" u="none" strike="noStrike" dirty="0">
                <a:solidFill>
                  <a:schemeClr val="bg1"/>
                </a:solidFill>
                <a:effectLst/>
                <a:latin typeface="Times New Roman" panose="02020603050405020304" pitchFamily="18" charset="0"/>
                <a:cs typeface="Times New Roman" panose="02020603050405020304" pitchFamily="18" charset="0"/>
              </a:rPr>
              <a:t> Eur</a:t>
            </a:r>
            <a:r>
              <a:rPr lang="en-US" sz="2400" b="1" dirty="0">
                <a:solidFill>
                  <a:schemeClr val="bg1"/>
                </a:solidFill>
                <a:latin typeface="Times New Roman" panose="02020603050405020304" pitchFamily="18" charset="0"/>
                <a:cs typeface="Times New Roman" panose="02020603050405020304" pitchFamily="18" charset="0"/>
              </a:rPr>
              <a:t> </a:t>
            </a:r>
            <a:endParaRPr lang="lt-LT" sz="2400" b="1" dirty="0">
              <a:solidFill>
                <a:schemeClr val="bg1"/>
              </a:solidFill>
              <a:latin typeface="Times New Roman" panose="02020603050405020304" pitchFamily="18" charset="0"/>
              <a:cs typeface="Times New Roman" panose="02020603050405020304" pitchFamily="18" charset="0"/>
            </a:endParaRPr>
          </a:p>
        </p:txBody>
      </p:sp>
      <p:pic>
        <p:nvPicPr>
          <p:cNvPr id="12" name="Paveikslėlis 11" descr="Paveikslėlis, kuriame yra žemėlapis, tekstas, atlasas&#10;&#10;Automatiškai sugeneruotas aprašymas">
            <a:extLst>
              <a:ext uri="{FF2B5EF4-FFF2-40B4-BE49-F238E27FC236}">
                <a16:creationId xmlns:a16="http://schemas.microsoft.com/office/drawing/2014/main" id="{E63C1F1B-C0BE-8BB7-0F7F-D89819B97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357" y="1339543"/>
            <a:ext cx="5888950" cy="5009910"/>
          </a:xfrm>
          <a:prstGeom prst="rect">
            <a:avLst/>
          </a:prstGeom>
        </p:spPr>
      </p:pic>
      <p:sp>
        <p:nvSpPr>
          <p:cNvPr id="3" name="TextBox 2">
            <a:extLst>
              <a:ext uri="{FF2B5EF4-FFF2-40B4-BE49-F238E27FC236}">
                <a16:creationId xmlns:a16="http://schemas.microsoft.com/office/drawing/2014/main" id="{477C2C2B-98CE-D552-3DE2-0764AE9D1A38}"/>
              </a:ext>
            </a:extLst>
          </p:cNvPr>
          <p:cNvSpPr txBox="1"/>
          <p:nvPr/>
        </p:nvSpPr>
        <p:spPr>
          <a:xfrm>
            <a:off x="917960" y="1304250"/>
            <a:ext cx="1929695" cy="590931"/>
          </a:xfrm>
          <a:prstGeom prst="rect">
            <a:avLst/>
          </a:prstGeom>
          <a:noFill/>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lt-LT" sz="3600" b="1" dirty="0">
                <a:solidFill>
                  <a:schemeClr val="accent1">
                    <a:lumMod val="75000"/>
                  </a:schemeClr>
                </a:solidFill>
                <a:latin typeface="Times New Roman" panose="02020603050405020304" pitchFamily="18" charset="0"/>
                <a:cs typeface="Times New Roman" panose="02020603050405020304" pitchFamily="18" charset="0"/>
              </a:rPr>
              <a:t>53 VP </a:t>
            </a:r>
          </a:p>
        </p:txBody>
      </p:sp>
      <p:sp>
        <p:nvSpPr>
          <p:cNvPr id="6" name="TextBox 5">
            <a:extLst>
              <a:ext uri="{FF2B5EF4-FFF2-40B4-BE49-F238E27FC236}">
                <a16:creationId xmlns:a16="http://schemas.microsoft.com/office/drawing/2014/main" id="{53124CCB-8C67-634B-73D1-D819F525DADF}"/>
              </a:ext>
            </a:extLst>
          </p:cNvPr>
          <p:cNvSpPr txBox="1"/>
          <p:nvPr/>
        </p:nvSpPr>
        <p:spPr>
          <a:xfrm>
            <a:off x="9429134" y="3253855"/>
            <a:ext cx="2762866" cy="461665"/>
          </a:xfrm>
          <a:prstGeom prst="rect">
            <a:avLst/>
          </a:prstGeom>
          <a:noFill/>
        </p:spPr>
        <p:txBody>
          <a:bodyPr wrap="square">
            <a:spAutoFit/>
          </a:bodyPr>
          <a:lstStyle/>
          <a:p>
            <a:r>
              <a:rPr lang="lt-LT" sz="2400" b="1" dirty="0">
                <a:solidFill>
                  <a:schemeClr val="accent1">
                    <a:lumMod val="75000"/>
                  </a:schemeClr>
                </a:solidFill>
                <a:latin typeface="Times New Roman" panose="02020603050405020304" pitchFamily="18" charset="0"/>
                <a:cs typeface="Times New Roman" panose="02020603050405020304" pitchFamily="18" charset="0"/>
              </a:rPr>
              <a:t>23 </a:t>
            </a:r>
            <a:r>
              <a:rPr lang="lt-LT" b="1" dirty="0">
                <a:solidFill>
                  <a:schemeClr val="accent1">
                    <a:lumMod val="75000"/>
                  </a:schemeClr>
                </a:solidFill>
                <a:latin typeface="Times New Roman" panose="02020603050405020304" pitchFamily="18" charset="0"/>
                <a:cs typeface="Times New Roman" panose="02020603050405020304" pitchFamily="18" charset="0"/>
              </a:rPr>
              <a:t>(3 NVO, 20 PV</a:t>
            </a:r>
            <a:r>
              <a:rPr lang="lt-LT" sz="24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2400" dirty="0"/>
          </a:p>
        </p:txBody>
      </p:sp>
      <p:sp>
        <p:nvSpPr>
          <p:cNvPr id="7" name="Rodyklė: dešinėn 6">
            <a:extLst>
              <a:ext uri="{FF2B5EF4-FFF2-40B4-BE49-F238E27FC236}">
                <a16:creationId xmlns:a16="http://schemas.microsoft.com/office/drawing/2014/main" id="{38B0ED12-09BB-1AB4-49B0-64329E67A930}"/>
              </a:ext>
            </a:extLst>
          </p:cNvPr>
          <p:cNvSpPr/>
          <p:nvPr/>
        </p:nvSpPr>
        <p:spPr>
          <a:xfrm>
            <a:off x="6705601" y="3460956"/>
            <a:ext cx="2638192" cy="1686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FD92F2-BB4C-D9EB-41BD-1FC0C579F483}"/>
              </a:ext>
            </a:extLst>
          </p:cNvPr>
          <p:cNvSpPr txBox="1"/>
          <p:nvPr/>
        </p:nvSpPr>
        <p:spPr>
          <a:xfrm>
            <a:off x="917960" y="5259691"/>
            <a:ext cx="2129613" cy="461665"/>
          </a:xfrm>
          <a:prstGeom prst="rect">
            <a:avLst/>
          </a:prstGeom>
          <a:noFill/>
        </p:spPr>
        <p:txBody>
          <a:bodyPr wrap="square">
            <a:spAutoFit/>
          </a:bodyPr>
          <a:lstStyle/>
          <a:p>
            <a:r>
              <a:rPr lang="lt-LT" sz="2400" b="1" dirty="0">
                <a:solidFill>
                  <a:schemeClr val="accent1">
                    <a:lumMod val="75000"/>
                  </a:schemeClr>
                </a:solidFill>
                <a:latin typeface="Times New Roman" panose="02020603050405020304" pitchFamily="18" charset="0"/>
                <a:cs typeface="Times New Roman" panose="02020603050405020304" pitchFamily="18" charset="0"/>
              </a:rPr>
              <a:t>9 </a:t>
            </a:r>
            <a:r>
              <a:rPr lang="lt-LT" b="1" dirty="0">
                <a:solidFill>
                  <a:schemeClr val="accent1">
                    <a:lumMod val="75000"/>
                  </a:schemeClr>
                </a:solidFill>
                <a:latin typeface="Times New Roman" panose="02020603050405020304" pitchFamily="18" charset="0"/>
                <a:cs typeface="Times New Roman" panose="02020603050405020304" pitchFamily="18" charset="0"/>
              </a:rPr>
              <a:t>(3 NVO, 6 PV) </a:t>
            </a:r>
            <a:endParaRPr lang="en-US" dirty="0"/>
          </a:p>
        </p:txBody>
      </p:sp>
      <p:sp>
        <p:nvSpPr>
          <p:cNvPr id="14" name="Rodyklė: dešinėn 13">
            <a:extLst>
              <a:ext uri="{FF2B5EF4-FFF2-40B4-BE49-F238E27FC236}">
                <a16:creationId xmlns:a16="http://schemas.microsoft.com/office/drawing/2014/main" id="{E57DC397-9820-D624-A9F5-5621D1B31417}"/>
              </a:ext>
            </a:extLst>
          </p:cNvPr>
          <p:cNvSpPr/>
          <p:nvPr/>
        </p:nvSpPr>
        <p:spPr>
          <a:xfrm rot="10800000">
            <a:off x="2699883" y="5450009"/>
            <a:ext cx="2750334" cy="1877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dyklė: dešinėn 14">
            <a:extLst>
              <a:ext uri="{FF2B5EF4-FFF2-40B4-BE49-F238E27FC236}">
                <a16:creationId xmlns:a16="http://schemas.microsoft.com/office/drawing/2014/main" id="{8C6D7585-F34F-4E38-2C48-7E09E49932BD}"/>
              </a:ext>
            </a:extLst>
          </p:cNvPr>
          <p:cNvSpPr/>
          <p:nvPr/>
        </p:nvSpPr>
        <p:spPr>
          <a:xfrm rot="10800000">
            <a:off x="2025446" y="2901642"/>
            <a:ext cx="2370860" cy="1670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dyklė: dešinėn 15">
            <a:extLst>
              <a:ext uri="{FF2B5EF4-FFF2-40B4-BE49-F238E27FC236}">
                <a16:creationId xmlns:a16="http://schemas.microsoft.com/office/drawing/2014/main" id="{43D898FC-E4C3-9F14-2CDD-84A56AB68A76}"/>
              </a:ext>
            </a:extLst>
          </p:cNvPr>
          <p:cNvSpPr/>
          <p:nvPr/>
        </p:nvSpPr>
        <p:spPr>
          <a:xfrm>
            <a:off x="7575755" y="3948610"/>
            <a:ext cx="1768037" cy="1516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FF73D57-83F8-6E19-CEC2-E020FEDFB561}"/>
              </a:ext>
            </a:extLst>
          </p:cNvPr>
          <p:cNvSpPr txBox="1"/>
          <p:nvPr/>
        </p:nvSpPr>
        <p:spPr>
          <a:xfrm>
            <a:off x="9429134" y="3820426"/>
            <a:ext cx="2310584" cy="461665"/>
          </a:xfrm>
          <a:prstGeom prst="rect">
            <a:avLst/>
          </a:prstGeom>
          <a:noFill/>
        </p:spPr>
        <p:txBody>
          <a:bodyPr wrap="square">
            <a:spAutoFit/>
          </a:bodyPr>
          <a:lstStyle/>
          <a:p>
            <a:r>
              <a:rPr lang="lt-LT" sz="2400" b="1" dirty="0">
                <a:solidFill>
                  <a:schemeClr val="accent1">
                    <a:lumMod val="75000"/>
                  </a:schemeClr>
                </a:solidFill>
                <a:latin typeface="Times New Roman" panose="02020603050405020304" pitchFamily="18" charset="0"/>
                <a:cs typeface="Times New Roman" panose="02020603050405020304" pitchFamily="18" charset="0"/>
              </a:rPr>
              <a:t>6 </a:t>
            </a:r>
            <a:r>
              <a:rPr lang="lt-LT" b="1" dirty="0">
                <a:solidFill>
                  <a:schemeClr val="accent1">
                    <a:lumMod val="75000"/>
                  </a:schemeClr>
                </a:solidFill>
                <a:latin typeface="Times New Roman" panose="02020603050405020304" pitchFamily="18" charset="0"/>
                <a:cs typeface="Times New Roman" panose="02020603050405020304" pitchFamily="18" charset="0"/>
              </a:rPr>
              <a:t>(2 NVO, 1 V, 3 PV) </a:t>
            </a:r>
            <a:endParaRPr lang="en-US" dirty="0"/>
          </a:p>
        </p:txBody>
      </p:sp>
      <p:sp>
        <p:nvSpPr>
          <p:cNvPr id="19" name="TextBox 18">
            <a:extLst>
              <a:ext uri="{FF2B5EF4-FFF2-40B4-BE49-F238E27FC236}">
                <a16:creationId xmlns:a16="http://schemas.microsoft.com/office/drawing/2014/main" id="{4BB03297-EFC7-DE92-9ED1-E17E38594597}"/>
              </a:ext>
            </a:extLst>
          </p:cNvPr>
          <p:cNvSpPr txBox="1"/>
          <p:nvPr/>
        </p:nvSpPr>
        <p:spPr>
          <a:xfrm>
            <a:off x="9345920" y="4658616"/>
            <a:ext cx="2246312" cy="461665"/>
          </a:xfrm>
          <a:prstGeom prst="rect">
            <a:avLst/>
          </a:prstGeom>
          <a:noFill/>
        </p:spPr>
        <p:txBody>
          <a:bodyPr wrap="square">
            <a:spAutoFit/>
          </a:bodyPr>
          <a:lstStyle/>
          <a:p>
            <a:r>
              <a:rPr lang="lt-LT" sz="2400" b="1" dirty="0">
                <a:solidFill>
                  <a:schemeClr val="accent1">
                    <a:lumMod val="75000"/>
                  </a:schemeClr>
                </a:solidFill>
                <a:latin typeface="Times New Roman" panose="02020603050405020304" pitchFamily="18" charset="0"/>
                <a:cs typeface="Times New Roman" panose="02020603050405020304" pitchFamily="18" charset="0"/>
              </a:rPr>
              <a:t>3 </a:t>
            </a:r>
            <a:r>
              <a:rPr lang="lt-LT" b="1" dirty="0">
                <a:solidFill>
                  <a:schemeClr val="accent1">
                    <a:lumMod val="75000"/>
                  </a:schemeClr>
                </a:solidFill>
                <a:latin typeface="Times New Roman" panose="02020603050405020304" pitchFamily="18" charset="0"/>
                <a:cs typeface="Times New Roman" panose="02020603050405020304" pitchFamily="18" charset="0"/>
              </a:rPr>
              <a:t>(3 NVO) </a:t>
            </a:r>
            <a:endParaRPr lang="en-US" dirty="0"/>
          </a:p>
        </p:txBody>
      </p:sp>
      <p:sp>
        <p:nvSpPr>
          <p:cNvPr id="20" name="Rodyklė: dešinėn 19">
            <a:extLst>
              <a:ext uri="{FF2B5EF4-FFF2-40B4-BE49-F238E27FC236}">
                <a16:creationId xmlns:a16="http://schemas.microsoft.com/office/drawing/2014/main" id="{35DF1C83-8D23-33A0-8061-6B93756A074A}"/>
              </a:ext>
            </a:extLst>
          </p:cNvPr>
          <p:cNvSpPr/>
          <p:nvPr/>
        </p:nvSpPr>
        <p:spPr>
          <a:xfrm>
            <a:off x="7213823" y="4829654"/>
            <a:ext cx="2129970" cy="1556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dyklė: dešinėn 20">
            <a:extLst>
              <a:ext uri="{FF2B5EF4-FFF2-40B4-BE49-F238E27FC236}">
                <a16:creationId xmlns:a16="http://schemas.microsoft.com/office/drawing/2014/main" id="{8CC261C7-66A7-BCE0-B990-D6F308DEC9E3}"/>
              </a:ext>
            </a:extLst>
          </p:cNvPr>
          <p:cNvSpPr/>
          <p:nvPr/>
        </p:nvSpPr>
        <p:spPr>
          <a:xfrm>
            <a:off x="6179573" y="2351785"/>
            <a:ext cx="3164219" cy="1572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0E4FB68-D79A-68FC-CED4-D2FBA32534FB}"/>
              </a:ext>
            </a:extLst>
          </p:cNvPr>
          <p:cNvSpPr txBox="1"/>
          <p:nvPr/>
        </p:nvSpPr>
        <p:spPr>
          <a:xfrm>
            <a:off x="9345920" y="2217143"/>
            <a:ext cx="2374132" cy="461665"/>
          </a:xfrm>
          <a:prstGeom prst="rect">
            <a:avLst/>
          </a:prstGeom>
          <a:noFill/>
        </p:spPr>
        <p:txBody>
          <a:bodyPr wrap="square">
            <a:spAutoFit/>
          </a:bodyPr>
          <a:lstStyle/>
          <a:p>
            <a:r>
              <a:rPr lang="lt-LT" sz="2400" b="1" dirty="0">
                <a:solidFill>
                  <a:schemeClr val="accent1">
                    <a:lumMod val="75000"/>
                  </a:schemeClr>
                </a:solidFill>
                <a:latin typeface="Times New Roman" panose="02020603050405020304" pitchFamily="18" charset="0"/>
                <a:cs typeface="Times New Roman" panose="02020603050405020304" pitchFamily="18" charset="0"/>
              </a:rPr>
              <a:t>5 </a:t>
            </a:r>
            <a:r>
              <a:rPr lang="lt-LT" b="1" dirty="0">
                <a:solidFill>
                  <a:schemeClr val="accent1">
                    <a:lumMod val="75000"/>
                  </a:schemeClr>
                </a:solidFill>
                <a:latin typeface="Times New Roman" panose="02020603050405020304" pitchFamily="18" charset="0"/>
                <a:cs typeface="Times New Roman" panose="02020603050405020304" pitchFamily="18" charset="0"/>
              </a:rPr>
              <a:t>(1 NVO, 4 PV) </a:t>
            </a:r>
            <a:endParaRPr lang="en-US" dirty="0"/>
          </a:p>
        </p:txBody>
      </p:sp>
      <p:sp>
        <p:nvSpPr>
          <p:cNvPr id="23" name="TextBox 22">
            <a:extLst>
              <a:ext uri="{FF2B5EF4-FFF2-40B4-BE49-F238E27FC236}">
                <a16:creationId xmlns:a16="http://schemas.microsoft.com/office/drawing/2014/main" id="{5A08531E-0F98-B4F4-2AEE-490AFDA74C3F}"/>
              </a:ext>
            </a:extLst>
          </p:cNvPr>
          <p:cNvSpPr txBox="1"/>
          <p:nvPr/>
        </p:nvSpPr>
        <p:spPr>
          <a:xfrm>
            <a:off x="471948" y="2754326"/>
            <a:ext cx="1553498" cy="461665"/>
          </a:xfrm>
          <a:prstGeom prst="rect">
            <a:avLst/>
          </a:prstGeom>
          <a:noFill/>
        </p:spPr>
        <p:txBody>
          <a:bodyPr wrap="square">
            <a:spAutoFit/>
          </a:bodyPr>
          <a:lstStyle/>
          <a:p>
            <a:r>
              <a:rPr lang="lt-LT" sz="2400" b="1" dirty="0">
                <a:solidFill>
                  <a:schemeClr val="accent1">
                    <a:lumMod val="75000"/>
                  </a:schemeClr>
                </a:solidFill>
                <a:latin typeface="Times New Roman" panose="02020603050405020304" pitchFamily="18" charset="0"/>
                <a:cs typeface="Times New Roman" panose="02020603050405020304" pitchFamily="18" charset="0"/>
              </a:rPr>
              <a:t>2 </a:t>
            </a:r>
            <a:r>
              <a:rPr lang="lt-LT" b="1" dirty="0">
                <a:solidFill>
                  <a:schemeClr val="accent1">
                    <a:lumMod val="75000"/>
                  </a:schemeClr>
                </a:solidFill>
                <a:latin typeface="Times New Roman" panose="02020603050405020304" pitchFamily="18" charset="0"/>
                <a:cs typeface="Times New Roman" panose="02020603050405020304" pitchFamily="18" charset="0"/>
              </a:rPr>
              <a:t>(1 V, 1 PV)</a:t>
            </a:r>
            <a:endParaRPr lang="en-US" dirty="0"/>
          </a:p>
        </p:txBody>
      </p:sp>
      <p:sp>
        <p:nvSpPr>
          <p:cNvPr id="24" name="Rodyklė: dešinėn 23">
            <a:extLst>
              <a:ext uri="{FF2B5EF4-FFF2-40B4-BE49-F238E27FC236}">
                <a16:creationId xmlns:a16="http://schemas.microsoft.com/office/drawing/2014/main" id="{E67680E0-9874-C589-703F-133E16CF26D7}"/>
              </a:ext>
            </a:extLst>
          </p:cNvPr>
          <p:cNvSpPr/>
          <p:nvPr/>
        </p:nvSpPr>
        <p:spPr>
          <a:xfrm>
            <a:off x="6612193" y="5461499"/>
            <a:ext cx="2731599" cy="1686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1A1119B-2359-AE8D-4DF5-FCD0E4209F38}"/>
              </a:ext>
            </a:extLst>
          </p:cNvPr>
          <p:cNvSpPr txBox="1"/>
          <p:nvPr/>
        </p:nvSpPr>
        <p:spPr>
          <a:xfrm>
            <a:off x="9309528" y="5309279"/>
            <a:ext cx="2310584" cy="461665"/>
          </a:xfrm>
          <a:prstGeom prst="rect">
            <a:avLst/>
          </a:prstGeom>
          <a:noFill/>
        </p:spPr>
        <p:txBody>
          <a:bodyPr wrap="square">
            <a:spAutoFit/>
          </a:bodyPr>
          <a:lstStyle/>
          <a:p>
            <a:r>
              <a:rPr lang="lt-LT" sz="2400" b="1" dirty="0">
                <a:solidFill>
                  <a:schemeClr val="accent1">
                    <a:lumMod val="75000"/>
                  </a:schemeClr>
                </a:solidFill>
                <a:latin typeface="Times New Roman" panose="02020603050405020304" pitchFamily="18" charset="0"/>
                <a:cs typeface="Times New Roman" panose="02020603050405020304" pitchFamily="18" charset="0"/>
              </a:rPr>
              <a:t>3 </a:t>
            </a:r>
            <a:r>
              <a:rPr lang="lt-LT" b="1" dirty="0">
                <a:solidFill>
                  <a:schemeClr val="accent1">
                    <a:lumMod val="75000"/>
                  </a:schemeClr>
                </a:solidFill>
                <a:latin typeface="Times New Roman" panose="02020603050405020304" pitchFamily="18" charset="0"/>
                <a:cs typeface="Times New Roman" panose="02020603050405020304" pitchFamily="18" charset="0"/>
              </a:rPr>
              <a:t>(2 NVO, 1 PV) </a:t>
            </a:r>
            <a:endParaRPr lang="en-US" dirty="0"/>
          </a:p>
        </p:txBody>
      </p:sp>
      <p:sp>
        <p:nvSpPr>
          <p:cNvPr id="31" name="TextBox 30">
            <a:extLst>
              <a:ext uri="{FF2B5EF4-FFF2-40B4-BE49-F238E27FC236}">
                <a16:creationId xmlns:a16="http://schemas.microsoft.com/office/drawing/2014/main" id="{BA14845A-6BAA-A04D-F086-B4941CBFB10D}"/>
              </a:ext>
            </a:extLst>
          </p:cNvPr>
          <p:cNvSpPr txBox="1"/>
          <p:nvPr/>
        </p:nvSpPr>
        <p:spPr>
          <a:xfrm>
            <a:off x="9919818" y="1342314"/>
            <a:ext cx="1800234" cy="461665"/>
          </a:xfrm>
          <a:prstGeom prst="rect">
            <a:avLst/>
          </a:prstGeom>
          <a:noFill/>
        </p:spPr>
        <p:txBody>
          <a:bodyPr wrap="square">
            <a:spAutoFit/>
          </a:bodyPr>
          <a:lstStyle/>
          <a:p>
            <a:r>
              <a:rPr lang="lt-LT" sz="1800" b="1" dirty="0">
                <a:solidFill>
                  <a:schemeClr val="accent1">
                    <a:lumMod val="75000"/>
                  </a:schemeClr>
                </a:solidFill>
                <a:latin typeface="Times New Roman" panose="02020603050405020304" pitchFamily="18" charset="0"/>
                <a:cs typeface="Times New Roman" panose="02020603050405020304" pitchFamily="18" charset="0"/>
              </a:rPr>
              <a:t>Neutralūs </a:t>
            </a:r>
            <a:r>
              <a:rPr lang="lt-LT" sz="2400" b="1" dirty="0">
                <a:solidFill>
                  <a:schemeClr val="accent1">
                    <a:lumMod val="75000"/>
                  </a:schemeClr>
                </a:solidFill>
                <a:latin typeface="Times New Roman" panose="02020603050405020304" pitchFamily="18" charset="0"/>
                <a:cs typeface="Times New Roman" panose="02020603050405020304" pitchFamily="18" charset="0"/>
              </a:rPr>
              <a:t>2</a:t>
            </a:r>
            <a:endParaRPr lang="en-US" sz="2400" dirty="0"/>
          </a:p>
        </p:txBody>
      </p:sp>
      <p:sp>
        <p:nvSpPr>
          <p:cNvPr id="33" name="TextBox 32">
            <a:extLst>
              <a:ext uri="{FF2B5EF4-FFF2-40B4-BE49-F238E27FC236}">
                <a16:creationId xmlns:a16="http://schemas.microsoft.com/office/drawing/2014/main" id="{8361B671-F74E-C007-6280-E65CB2EEA3EC}"/>
              </a:ext>
            </a:extLst>
          </p:cNvPr>
          <p:cNvSpPr txBox="1"/>
          <p:nvPr/>
        </p:nvSpPr>
        <p:spPr>
          <a:xfrm>
            <a:off x="9317593" y="2905780"/>
            <a:ext cx="2107159" cy="523220"/>
          </a:xfrm>
          <a:prstGeom prst="rect">
            <a:avLst/>
          </a:prstGeom>
          <a:noFill/>
        </p:spPr>
        <p:txBody>
          <a:bodyPr wrap="square">
            <a:spAutoFit/>
          </a:bodyPr>
          <a:lstStyle/>
          <a:p>
            <a:r>
              <a:rPr lang="lt-LT" sz="2800" b="1" dirty="0">
                <a:solidFill>
                  <a:srgbClr val="FF0000"/>
                </a:solidFill>
                <a:latin typeface="Times New Roman" panose="02020603050405020304" pitchFamily="18" charset="0"/>
                <a:cs typeface="Times New Roman" panose="02020603050405020304" pitchFamily="18" charset="0"/>
              </a:rPr>
              <a:t>(43,4 </a:t>
            </a:r>
            <a:r>
              <a:rPr lang="en-US" sz="2800" b="1" dirty="0">
                <a:solidFill>
                  <a:srgbClr val="FF0000"/>
                </a:solidFill>
                <a:latin typeface="Times New Roman" panose="02020603050405020304" pitchFamily="18" charset="0"/>
                <a:cs typeface="Times New Roman" panose="02020603050405020304" pitchFamily="18" charset="0"/>
              </a:rPr>
              <a:t>%</a:t>
            </a:r>
            <a:r>
              <a:rPr lang="lt-LT" sz="2800" b="1" dirty="0">
                <a:solidFill>
                  <a:srgbClr val="FF0000"/>
                </a:solidFill>
                <a:latin typeface="Times New Roman" panose="02020603050405020304" pitchFamily="18" charset="0"/>
                <a:cs typeface="Times New Roman" panose="02020603050405020304" pitchFamily="18" charset="0"/>
              </a:rPr>
              <a:t> VP</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sp>
        <p:nvSpPr>
          <p:cNvPr id="2" name="Ovalas 1">
            <a:extLst>
              <a:ext uri="{FF2B5EF4-FFF2-40B4-BE49-F238E27FC236}">
                <a16:creationId xmlns:a16="http://schemas.microsoft.com/office/drawing/2014/main" id="{8622AF7D-9631-FF45-62F6-D7C47F1EDF1B}"/>
              </a:ext>
            </a:extLst>
          </p:cNvPr>
          <p:cNvSpPr/>
          <p:nvPr/>
        </p:nvSpPr>
        <p:spPr>
          <a:xfrm rot="1559970">
            <a:off x="4632487" y="2563583"/>
            <a:ext cx="588972" cy="1191450"/>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as 4">
            <a:extLst>
              <a:ext uri="{FF2B5EF4-FFF2-40B4-BE49-F238E27FC236}">
                <a16:creationId xmlns:a16="http://schemas.microsoft.com/office/drawing/2014/main" id="{0ED3CCAA-6AD7-2EBE-9333-316B486D7636}"/>
              </a:ext>
            </a:extLst>
          </p:cNvPr>
          <p:cNvSpPr/>
          <p:nvPr/>
        </p:nvSpPr>
        <p:spPr>
          <a:xfrm rot="6771941">
            <a:off x="4962108" y="3653046"/>
            <a:ext cx="588972" cy="1303877"/>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55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urinio vietos rezervavimo ženklas 5" descr="Paveikslėlis, kuriame yra lauko, medis, dangus, inkilas&#10;&#10;Automatiškai sugeneruotas aprašymas">
            <a:extLst>
              <a:ext uri="{FF2B5EF4-FFF2-40B4-BE49-F238E27FC236}">
                <a16:creationId xmlns:a16="http://schemas.microsoft.com/office/drawing/2014/main" id="{2319D30D-8885-6CBB-F60E-30F1739A40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6063" y="793409"/>
            <a:ext cx="2878188" cy="5243596"/>
          </a:xfrm>
        </p:spPr>
      </p:pic>
      <p:sp>
        <p:nvSpPr>
          <p:cNvPr id="2" name="Pavadinimas 1">
            <a:extLst>
              <a:ext uri="{FF2B5EF4-FFF2-40B4-BE49-F238E27FC236}">
                <a16:creationId xmlns:a16="http://schemas.microsoft.com/office/drawing/2014/main" id="{E3EF6A49-5AB1-7945-89C2-51982065BE4A}"/>
              </a:ext>
            </a:extLst>
          </p:cNvPr>
          <p:cNvSpPr>
            <a:spLocks noGrp="1"/>
          </p:cNvSpPr>
          <p:nvPr>
            <p:ph type="title"/>
          </p:nvPr>
        </p:nvSpPr>
        <p:spPr>
          <a:xfrm>
            <a:off x="1097280" y="286603"/>
            <a:ext cx="10058400" cy="702303"/>
          </a:xfrm>
        </p:spPr>
        <p:txBody>
          <a:bodyPr>
            <a:normAutofit fontScale="90000"/>
          </a:bodyPr>
          <a:lstStyle/>
          <a:p>
            <a:r>
              <a:rPr lang="lt-LT" dirty="0"/>
              <a:t>VPS 2023-2029. </a:t>
            </a:r>
            <a:r>
              <a:rPr lang="lt-LT" dirty="0">
                <a:solidFill>
                  <a:schemeClr val="accent1">
                    <a:lumMod val="75000"/>
                  </a:schemeClr>
                </a:solidFill>
              </a:rPr>
              <a:t>Pagrindinė informacija</a:t>
            </a:r>
            <a:endParaRPr lang="en-US" dirty="0">
              <a:highlight>
                <a:srgbClr val="FFFF00"/>
              </a:highlight>
            </a:endParaRPr>
          </a:p>
        </p:txBody>
      </p:sp>
      <p:sp>
        <p:nvSpPr>
          <p:cNvPr id="3" name="Turinio vietos rezervavimo ženklas 2">
            <a:extLst>
              <a:ext uri="{FF2B5EF4-FFF2-40B4-BE49-F238E27FC236}">
                <a16:creationId xmlns:a16="http://schemas.microsoft.com/office/drawing/2014/main" id="{B9CD26D1-6A71-7FBD-83F8-0B114543AE68}"/>
              </a:ext>
            </a:extLst>
          </p:cNvPr>
          <p:cNvSpPr txBox="1">
            <a:spLocks/>
          </p:cNvSpPr>
          <p:nvPr/>
        </p:nvSpPr>
        <p:spPr>
          <a:xfrm>
            <a:off x="39146" y="1762351"/>
            <a:ext cx="9700793" cy="459166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lt-LT" sz="2800" dirty="0"/>
              <a:t>Nuo 2024 m. liepos 1 d./ projektai iki 2029 m. liepos 1 d.</a:t>
            </a:r>
          </a:p>
          <a:p>
            <a:r>
              <a:rPr lang="lt-LT" sz="2800" dirty="0"/>
              <a:t>Finansavimas 1 570 820 Eur (iš jų vietos projektams 1 258 000 Eur)</a:t>
            </a:r>
          </a:p>
          <a:p>
            <a:r>
              <a:rPr lang="lt-LT" sz="2800" b="1" dirty="0"/>
              <a:t>VPS tema: „Verslumo galimybių auginimas“</a:t>
            </a:r>
          </a:p>
          <a:p>
            <a:r>
              <a:rPr lang="lt-LT" sz="2800" dirty="0"/>
              <a:t>Tikslas: </a:t>
            </a:r>
            <a:r>
              <a:rPr lang="lt-LT" sz="2200" dirty="0"/>
              <a:t>sustiprinti kaimo teritorijos gyvybingumą per verslumo galimybių auginimą</a:t>
            </a:r>
          </a:p>
          <a:p>
            <a:pPr marL="384048" lvl="2" indent="0">
              <a:buNone/>
            </a:pPr>
            <a:r>
              <a:rPr lang="lt-LT" sz="2200" dirty="0"/>
              <a:t>	</a:t>
            </a:r>
            <a:r>
              <a:rPr lang="lt-LT" sz="2600" dirty="0">
                <a:solidFill>
                  <a:schemeClr val="accent1">
                    <a:lumMod val="75000"/>
                  </a:schemeClr>
                </a:solidFill>
              </a:rPr>
              <a:t>Priemonės</a:t>
            </a:r>
          </a:p>
          <a:p>
            <a:pPr lvl="3"/>
            <a:r>
              <a:rPr lang="lt-LT" sz="2000" dirty="0"/>
              <a:t>1 Palankių sąlygų verslumui skatinimas per viešųjų paslaugų plėtojimą (NVO)</a:t>
            </a:r>
          </a:p>
          <a:p>
            <a:pPr lvl="3"/>
            <a:r>
              <a:rPr lang="lt-LT" sz="2000" dirty="0"/>
              <a:t>2 Privataus verslo stiprinimas VVG teritorijoje</a:t>
            </a:r>
          </a:p>
          <a:p>
            <a:pPr lvl="3"/>
            <a:r>
              <a:rPr lang="lt-LT" sz="2000" dirty="0"/>
              <a:t>3 </a:t>
            </a:r>
            <a:r>
              <a:rPr lang="pt-BR" sz="2000" dirty="0"/>
              <a:t>NVO socialinio verslo</a:t>
            </a:r>
            <a:r>
              <a:rPr lang="lt-LT" sz="2000" dirty="0"/>
              <a:t> </a:t>
            </a:r>
            <a:r>
              <a:rPr lang="pt-BR" sz="2000" dirty="0"/>
              <a:t>kūrimas ir plėtojimas</a:t>
            </a:r>
            <a:r>
              <a:rPr lang="lt-LT" sz="2000" dirty="0"/>
              <a:t> (NVO)</a:t>
            </a:r>
          </a:p>
          <a:p>
            <a:pPr marL="749808" lvl="4" indent="0">
              <a:buNone/>
            </a:pPr>
            <a:r>
              <a:rPr lang="lt-LT" sz="2600" dirty="0"/>
              <a:t>  </a:t>
            </a:r>
            <a:r>
              <a:rPr lang="lt-LT" sz="2600" dirty="0">
                <a:solidFill>
                  <a:schemeClr val="accent1">
                    <a:lumMod val="75000"/>
                  </a:schemeClr>
                </a:solidFill>
              </a:rPr>
              <a:t>Vizijoje</a:t>
            </a:r>
            <a:r>
              <a:rPr lang="lt-LT" sz="1600" dirty="0"/>
              <a:t> </a:t>
            </a:r>
            <a:r>
              <a:rPr lang="lt-LT" sz="2000" dirty="0"/>
              <a:t>apibrėžta pridėtinė vertė:  sustiprintas VVG teritorijos žmonių </a:t>
            </a:r>
            <a:br>
              <a:rPr lang="lt-LT" sz="2000" dirty="0"/>
            </a:br>
            <a:r>
              <a:rPr lang="lt-LT" sz="2000" dirty="0"/>
              <a:t>pasitenkinimas gyvenamąja aplinka</a:t>
            </a:r>
          </a:p>
          <a:p>
            <a:pPr lvl="1"/>
            <a:endParaRPr lang="lt-LT" sz="2000" dirty="0"/>
          </a:p>
        </p:txBody>
      </p:sp>
      <p:sp>
        <p:nvSpPr>
          <p:cNvPr id="8" name="Rodyklė: lenkta žemyn 7">
            <a:extLst>
              <a:ext uri="{FF2B5EF4-FFF2-40B4-BE49-F238E27FC236}">
                <a16:creationId xmlns:a16="http://schemas.microsoft.com/office/drawing/2014/main" id="{5B642354-1A85-108A-FBF6-404EB8226069}"/>
              </a:ext>
            </a:extLst>
          </p:cNvPr>
          <p:cNvSpPr/>
          <p:nvPr/>
        </p:nvSpPr>
        <p:spPr>
          <a:xfrm rot="16783858">
            <a:off x="-376448" y="4430781"/>
            <a:ext cx="1628228" cy="73862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aveikslėlis 4">
            <a:extLst>
              <a:ext uri="{FF2B5EF4-FFF2-40B4-BE49-F238E27FC236}">
                <a16:creationId xmlns:a16="http://schemas.microsoft.com/office/drawing/2014/main" id="{470A4E89-387D-D0FF-7C6A-46F84A90D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065" y="6181891"/>
            <a:ext cx="3949186" cy="628559"/>
          </a:xfrm>
          <a:prstGeom prst="rect">
            <a:avLst/>
          </a:prstGeom>
        </p:spPr>
      </p:pic>
    </p:spTree>
    <p:extLst>
      <p:ext uri="{BB962C8B-B14F-4D97-AF65-F5344CB8AC3E}">
        <p14:creationId xmlns:p14="http://schemas.microsoft.com/office/powerpoint/2010/main" val="133453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EF6A49-5AB1-7945-89C2-51982065BE4A}"/>
              </a:ext>
            </a:extLst>
          </p:cNvPr>
          <p:cNvSpPr>
            <a:spLocks noGrp="1"/>
          </p:cNvSpPr>
          <p:nvPr>
            <p:ph type="title"/>
          </p:nvPr>
        </p:nvSpPr>
        <p:spPr>
          <a:xfrm>
            <a:off x="1097280" y="286603"/>
            <a:ext cx="10058400" cy="702303"/>
          </a:xfrm>
        </p:spPr>
        <p:txBody>
          <a:bodyPr>
            <a:normAutofit fontScale="90000"/>
          </a:bodyPr>
          <a:lstStyle/>
          <a:p>
            <a:r>
              <a:rPr lang="lt-LT" dirty="0"/>
              <a:t>VPS 2023-2029. </a:t>
            </a:r>
            <a:r>
              <a:rPr lang="lt-LT" dirty="0">
                <a:solidFill>
                  <a:schemeClr val="accent1">
                    <a:lumMod val="75000"/>
                  </a:schemeClr>
                </a:solidFill>
              </a:rPr>
              <a:t>Rodikliai </a:t>
            </a:r>
            <a:r>
              <a:rPr lang="lt-LT" sz="4200" dirty="0">
                <a:solidFill>
                  <a:schemeClr val="accent1">
                    <a:lumMod val="75000"/>
                  </a:schemeClr>
                </a:solidFill>
              </a:rPr>
              <a:t>(I-IV kvietimų projektų)</a:t>
            </a:r>
            <a:endParaRPr lang="en-US" sz="4200" dirty="0">
              <a:highlight>
                <a:srgbClr val="FFFF00"/>
              </a:highlight>
            </a:endParaRPr>
          </a:p>
        </p:txBody>
      </p:sp>
      <p:pic>
        <p:nvPicPr>
          <p:cNvPr id="4" name="Paveikslėlis 3" descr="Paveikslėlis, kuriame yra tekstas, Šriftas, logotipas, ekrano kopija&#10;&#10;Automatiškai sugeneruotas aprašymas">
            <a:extLst>
              <a:ext uri="{FF2B5EF4-FFF2-40B4-BE49-F238E27FC236}">
                <a16:creationId xmlns:a16="http://schemas.microsoft.com/office/drawing/2014/main" id="{7908E3C0-ACA6-089A-9D8D-D68E4776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335" y="6155696"/>
            <a:ext cx="2955663" cy="534293"/>
          </a:xfrm>
          <a:prstGeom prst="rect">
            <a:avLst/>
          </a:prstGeom>
        </p:spPr>
      </p:pic>
      <p:sp>
        <p:nvSpPr>
          <p:cNvPr id="3" name="Turinio vietos rezervavimo ženklas 2">
            <a:extLst>
              <a:ext uri="{FF2B5EF4-FFF2-40B4-BE49-F238E27FC236}">
                <a16:creationId xmlns:a16="http://schemas.microsoft.com/office/drawing/2014/main" id="{B9CD26D1-6A71-7FBD-83F8-0B114543AE68}"/>
              </a:ext>
            </a:extLst>
          </p:cNvPr>
          <p:cNvSpPr txBox="1">
            <a:spLocks/>
          </p:cNvSpPr>
          <p:nvPr/>
        </p:nvSpPr>
        <p:spPr>
          <a:xfrm>
            <a:off x="207749" y="1927839"/>
            <a:ext cx="8163365" cy="464355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600"/>
              </a:spcBef>
              <a:buFont typeface="Wingdings" panose="05000000000000000000" pitchFamily="2" charset="2"/>
              <a:buChar char="v"/>
            </a:pPr>
            <a:r>
              <a:rPr lang="lt-LT" sz="2600" dirty="0"/>
              <a:t> </a:t>
            </a:r>
            <a:r>
              <a:rPr lang="lt-LT" sz="2500" dirty="0"/>
              <a:t>Vietos projektų -17 </a:t>
            </a:r>
            <a:r>
              <a:rPr lang="lt-LT" sz="2500" dirty="0">
                <a:highlight>
                  <a:srgbClr val="C0C0C0"/>
                </a:highlight>
              </a:rPr>
              <a:t>(8 verslo, 1 NVO paslaugos)</a:t>
            </a:r>
          </a:p>
          <a:p>
            <a:pPr>
              <a:lnSpc>
                <a:spcPct val="100000"/>
              </a:lnSpc>
              <a:spcBef>
                <a:spcPts val="600"/>
              </a:spcBef>
              <a:buFont typeface="Wingdings" panose="05000000000000000000" pitchFamily="2" charset="2"/>
              <a:buChar char="v"/>
            </a:pPr>
            <a:r>
              <a:rPr lang="lt-LT" sz="2500" dirty="0"/>
              <a:t> Naujų darbo vietų -18 </a:t>
            </a:r>
            <a:r>
              <a:rPr lang="lt-LT" sz="2500" dirty="0">
                <a:highlight>
                  <a:srgbClr val="C0C0C0"/>
                </a:highlight>
              </a:rPr>
              <a:t>(17,75)</a:t>
            </a:r>
            <a:r>
              <a:rPr lang="lt-LT" sz="2500" dirty="0"/>
              <a:t>, iš jų 4 </a:t>
            </a:r>
            <a:r>
              <a:rPr lang="lt-LT" sz="2500" dirty="0">
                <a:highlight>
                  <a:srgbClr val="C0C0C0"/>
                </a:highlight>
              </a:rPr>
              <a:t>(12,5) </a:t>
            </a:r>
            <a:r>
              <a:rPr lang="lt-LT" sz="2500" dirty="0"/>
              <a:t>jauniems</a:t>
            </a:r>
          </a:p>
          <a:p>
            <a:pPr>
              <a:lnSpc>
                <a:spcPct val="100000"/>
              </a:lnSpc>
              <a:spcBef>
                <a:spcPts val="600"/>
              </a:spcBef>
              <a:buFont typeface="Wingdings" panose="05000000000000000000" pitchFamily="2" charset="2"/>
              <a:buChar char="v"/>
            </a:pPr>
            <a:r>
              <a:rPr lang="lt-LT" sz="2500" dirty="0"/>
              <a:t> Sukurtų naujų įmonių -6 </a:t>
            </a:r>
            <a:r>
              <a:rPr lang="lt-LT" sz="2500" dirty="0">
                <a:highlight>
                  <a:srgbClr val="C0C0C0"/>
                </a:highlight>
              </a:rPr>
              <a:t>(2)</a:t>
            </a:r>
          </a:p>
          <a:p>
            <a:pPr>
              <a:lnSpc>
                <a:spcPct val="100000"/>
              </a:lnSpc>
              <a:spcBef>
                <a:spcPts val="600"/>
              </a:spcBef>
              <a:buFont typeface="Wingdings" panose="05000000000000000000" pitchFamily="2" charset="2"/>
              <a:buChar char="v"/>
            </a:pPr>
            <a:r>
              <a:rPr lang="lt-LT" sz="2500" dirty="0"/>
              <a:t> NVO pradedančių teikti paslaugas -3 </a:t>
            </a:r>
            <a:r>
              <a:rPr lang="lt-LT" sz="2500" dirty="0">
                <a:highlight>
                  <a:srgbClr val="C0C0C0"/>
                </a:highlight>
              </a:rPr>
              <a:t>(1)</a:t>
            </a:r>
          </a:p>
          <a:p>
            <a:pPr>
              <a:lnSpc>
                <a:spcPct val="100000"/>
              </a:lnSpc>
              <a:spcBef>
                <a:spcPts val="600"/>
              </a:spcBef>
              <a:buFont typeface="Wingdings" panose="05000000000000000000" pitchFamily="2" charset="2"/>
              <a:buChar char="v"/>
            </a:pPr>
            <a:r>
              <a:rPr lang="lt-LT" sz="2500" dirty="0"/>
              <a:t> Pagerintos sąlygos, gyv. – 600 </a:t>
            </a:r>
            <a:r>
              <a:rPr lang="lt-LT" sz="2500" dirty="0">
                <a:highlight>
                  <a:srgbClr val="C0C0C0"/>
                </a:highlight>
              </a:rPr>
              <a:t>(100)</a:t>
            </a:r>
          </a:p>
          <a:p>
            <a:pPr>
              <a:lnSpc>
                <a:spcPct val="100000"/>
              </a:lnSpc>
              <a:spcBef>
                <a:spcPts val="600"/>
              </a:spcBef>
              <a:buFont typeface="Wingdings" panose="05000000000000000000" pitchFamily="2" charset="2"/>
              <a:buChar char="v"/>
            </a:pPr>
            <a:r>
              <a:rPr lang="lt-LT" sz="2500" dirty="0"/>
              <a:t> Įsitraukę socialinės atskirties asmenys -100 </a:t>
            </a:r>
            <a:r>
              <a:rPr lang="lt-LT" sz="2500" dirty="0">
                <a:highlight>
                  <a:srgbClr val="C0C0C0"/>
                </a:highlight>
              </a:rPr>
              <a:t>(10)</a:t>
            </a:r>
          </a:p>
          <a:p>
            <a:pPr>
              <a:lnSpc>
                <a:spcPct val="100000"/>
              </a:lnSpc>
              <a:spcBef>
                <a:spcPts val="600"/>
              </a:spcBef>
              <a:buFont typeface="Wingdings" panose="05000000000000000000" pitchFamily="2" charset="2"/>
              <a:buChar char="v"/>
            </a:pPr>
            <a:r>
              <a:rPr lang="lt-LT" sz="2500" dirty="0"/>
              <a:t> Skirtingos seniūnijos -6 </a:t>
            </a:r>
            <a:r>
              <a:rPr lang="lt-LT" sz="2500" dirty="0">
                <a:highlight>
                  <a:srgbClr val="C0C0C0"/>
                </a:highlight>
              </a:rPr>
              <a:t>(5)</a:t>
            </a:r>
          </a:p>
          <a:p>
            <a:pPr>
              <a:lnSpc>
                <a:spcPct val="100000"/>
              </a:lnSpc>
              <a:spcBef>
                <a:spcPts val="600"/>
              </a:spcBef>
              <a:buFont typeface="Wingdings" panose="05000000000000000000" pitchFamily="2" charset="2"/>
              <a:buChar char="v"/>
            </a:pPr>
            <a:r>
              <a:rPr lang="lt-LT" sz="2500" dirty="0"/>
              <a:t> Skirtingos gyvenvietės -6 </a:t>
            </a:r>
            <a:r>
              <a:rPr lang="lt-LT" sz="2500" dirty="0">
                <a:highlight>
                  <a:srgbClr val="C0C0C0"/>
                </a:highlight>
              </a:rPr>
              <a:t>(8)</a:t>
            </a:r>
          </a:p>
          <a:p>
            <a:pPr>
              <a:lnSpc>
                <a:spcPct val="100000"/>
              </a:lnSpc>
              <a:spcBef>
                <a:spcPts val="600"/>
              </a:spcBef>
              <a:buFont typeface="Wingdings" panose="05000000000000000000" pitchFamily="2" charset="2"/>
              <a:buChar char="v"/>
            </a:pPr>
            <a:r>
              <a:rPr lang="lt-LT" sz="2500" dirty="0"/>
              <a:t> Atokios teritorijos (rodiklis NVO projektų) -3 </a:t>
            </a:r>
            <a:r>
              <a:rPr lang="lt-LT" sz="2500" dirty="0">
                <a:highlight>
                  <a:srgbClr val="C0C0C0"/>
                </a:highlight>
              </a:rPr>
              <a:t>(1)</a:t>
            </a:r>
          </a:p>
        </p:txBody>
      </p:sp>
      <p:sp>
        <p:nvSpPr>
          <p:cNvPr id="9" name="Stačiakampis 8">
            <a:extLst>
              <a:ext uri="{FF2B5EF4-FFF2-40B4-BE49-F238E27FC236}">
                <a16:creationId xmlns:a16="http://schemas.microsoft.com/office/drawing/2014/main" id="{ABF22C39-08F8-CBFD-E738-C8766FFA916F}"/>
              </a:ext>
            </a:extLst>
          </p:cNvPr>
          <p:cNvSpPr/>
          <p:nvPr/>
        </p:nvSpPr>
        <p:spPr>
          <a:xfrm>
            <a:off x="8082116" y="1002890"/>
            <a:ext cx="3667432" cy="4975123"/>
          </a:xfrm>
          <a:prstGeom prst="rect">
            <a:avLst/>
          </a:prstGeom>
          <a:solidFill>
            <a:schemeClr val="accent1">
              <a:lumMod val="40000"/>
              <a:lumOff val="60000"/>
            </a:schemeClr>
          </a:solidFill>
          <a:ln w="57150">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257BD61-DFD3-45B5-7B2E-12C17254756B}"/>
              </a:ext>
            </a:extLst>
          </p:cNvPr>
          <p:cNvSpPr txBox="1"/>
          <p:nvPr/>
        </p:nvSpPr>
        <p:spPr>
          <a:xfrm>
            <a:off x="8268929" y="1182127"/>
            <a:ext cx="3372464" cy="4524315"/>
          </a:xfrm>
          <a:prstGeom prst="rect">
            <a:avLst/>
          </a:prstGeom>
          <a:noFill/>
        </p:spPr>
        <p:txBody>
          <a:bodyPr wrap="square">
            <a:spAutoFit/>
          </a:bodyPr>
          <a:lstStyle/>
          <a:p>
            <a:r>
              <a:rPr lang="lt-LT" sz="3200" dirty="0"/>
              <a:t>VP sąlygos</a:t>
            </a:r>
          </a:p>
          <a:p>
            <a:endParaRPr lang="lt-LT" sz="3200" dirty="0"/>
          </a:p>
          <a:p>
            <a:r>
              <a:rPr lang="lt-LT" sz="3200" dirty="0"/>
              <a:t>Prisidėti prie žaliojo kurso</a:t>
            </a:r>
          </a:p>
          <a:p>
            <a:endParaRPr lang="lt-LT" sz="3200" dirty="0"/>
          </a:p>
          <a:p>
            <a:r>
              <a:rPr lang="lt-LT" sz="3200" dirty="0"/>
              <a:t>Verslui – naujos darbo vietos VVG teritorijos gyventojams</a:t>
            </a:r>
            <a:endParaRPr lang="en-US" sz="3200" dirty="0"/>
          </a:p>
        </p:txBody>
      </p:sp>
      <p:pic>
        <p:nvPicPr>
          <p:cNvPr id="5" name="Paveikslėlis 4">
            <a:extLst>
              <a:ext uri="{FF2B5EF4-FFF2-40B4-BE49-F238E27FC236}">
                <a16:creationId xmlns:a16="http://schemas.microsoft.com/office/drawing/2014/main" id="{AEB9267A-647A-8A9F-E21C-1DEF45EA7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065" y="6181891"/>
            <a:ext cx="3949186" cy="628559"/>
          </a:xfrm>
          <a:prstGeom prst="rect">
            <a:avLst/>
          </a:prstGeom>
        </p:spPr>
      </p:pic>
    </p:spTree>
    <p:extLst>
      <p:ext uri="{BB962C8B-B14F-4D97-AF65-F5344CB8AC3E}">
        <p14:creationId xmlns:p14="http://schemas.microsoft.com/office/powerpoint/2010/main" val="14419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EF6A49-5AB1-7945-89C2-51982065BE4A}"/>
              </a:ext>
            </a:extLst>
          </p:cNvPr>
          <p:cNvSpPr>
            <a:spLocks noGrp="1"/>
          </p:cNvSpPr>
          <p:nvPr>
            <p:ph type="title"/>
          </p:nvPr>
        </p:nvSpPr>
        <p:spPr>
          <a:xfrm>
            <a:off x="1097280" y="286603"/>
            <a:ext cx="10058400" cy="702303"/>
          </a:xfrm>
        </p:spPr>
        <p:txBody>
          <a:bodyPr>
            <a:normAutofit fontScale="90000"/>
          </a:bodyPr>
          <a:lstStyle/>
          <a:p>
            <a:r>
              <a:rPr lang="lt-LT" dirty="0"/>
              <a:t>VPS 2023-2029. </a:t>
            </a:r>
            <a:r>
              <a:rPr lang="lt-LT" dirty="0">
                <a:solidFill>
                  <a:schemeClr val="accent1">
                    <a:lumMod val="75000"/>
                  </a:schemeClr>
                </a:solidFill>
              </a:rPr>
              <a:t>Priemonių metai</a:t>
            </a:r>
            <a:r>
              <a:rPr lang="en-US" dirty="0">
                <a:solidFill>
                  <a:schemeClr val="accent1">
                    <a:lumMod val="75000"/>
                  </a:schemeClr>
                </a:solidFill>
              </a:rPr>
              <a:t> </a:t>
            </a:r>
            <a:r>
              <a:rPr lang="en-US" dirty="0" err="1">
                <a:solidFill>
                  <a:schemeClr val="accent1">
                    <a:lumMod val="75000"/>
                  </a:schemeClr>
                </a:solidFill>
              </a:rPr>
              <a:t>ir</a:t>
            </a:r>
            <a:r>
              <a:rPr lang="en-US" dirty="0">
                <a:solidFill>
                  <a:schemeClr val="accent1">
                    <a:lumMod val="75000"/>
                  </a:schemeClr>
                </a:solidFill>
              </a:rPr>
              <a:t> l</a:t>
            </a:r>
            <a:r>
              <a:rPr lang="lt-LT" dirty="0" err="1">
                <a:solidFill>
                  <a:schemeClr val="accent1">
                    <a:lumMod val="75000"/>
                  </a:schemeClr>
                </a:solidFill>
              </a:rPr>
              <a:t>ėš</a:t>
            </a:r>
            <a:r>
              <a:rPr lang="en-US" dirty="0" err="1">
                <a:solidFill>
                  <a:schemeClr val="accent1">
                    <a:lumMod val="75000"/>
                  </a:schemeClr>
                </a:solidFill>
              </a:rPr>
              <a:t>os</a:t>
            </a:r>
            <a:endParaRPr lang="en-US" dirty="0"/>
          </a:p>
        </p:txBody>
      </p:sp>
      <p:pic>
        <p:nvPicPr>
          <p:cNvPr id="4" name="Paveikslėlis 3" descr="Paveikslėlis, kuriame yra tekstas, Šriftas, logotipas, ekrano kopija&#10;&#10;Automatiškai sugeneruotas aprašymas">
            <a:extLst>
              <a:ext uri="{FF2B5EF4-FFF2-40B4-BE49-F238E27FC236}">
                <a16:creationId xmlns:a16="http://schemas.microsoft.com/office/drawing/2014/main" id="{7908E3C0-ACA6-089A-9D8D-D68E4776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335" y="6155696"/>
            <a:ext cx="2955663" cy="534293"/>
          </a:xfrm>
          <a:prstGeom prst="rect">
            <a:avLst/>
          </a:prstGeom>
        </p:spPr>
      </p:pic>
      <p:sp>
        <p:nvSpPr>
          <p:cNvPr id="13" name="Stačiakampis 12">
            <a:extLst>
              <a:ext uri="{FF2B5EF4-FFF2-40B4-BE49-F238E27FC236}">
                <a16:creationId xmlns:a16="http://schemas.microsoft.com/office/drawing/2014/main" id="{46ADC740-9A2C-B76A-5E65-F8A30E3B17E8}"/>
              </a:ext>
            </a:extLst>
          </p:cNvPr>
          <p:cNvSpPr/>
          <p:nvPr/>
        </p:nvSpPr>
        <p:spPr>
          <a:xfrm>
            <a:off x="162356" y="1278192"/>
            <a:ext cx="3033131" cy="3302279"/>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14" name="TextBox 13">
            <a:extLst>
              <a:ext uri="{FF2B5EF4-FFF2-40B4-BE49-F238E27FC236}">
                <a16:creationId xmlns:a16="http://schemas.microsoft.com/office/drawing/2014/main" id="{9DF2E426-92BC-5AB1-124D-7F0E0EA2CAAB}"/>
              </a:ext>
            </a:extLst>
          </p:cNvPr>
          <p:cNvSpPr txBox="1"/>
          <p:nvPr/>
        </p:nvSpPr>
        <p:spPr>
          <a:xfrm>
            <a:off x="275305" y="1366779"/>
            <a:ext cx="2733369" cy="2308324"/>
          </a:xfrm>
          <a:prstGeom prst="rect">
            <a:avLst/>
          </a:prstGeom>
          <a:noFill/>
        </p:spPr>
        <p:txBody>
          <a:bodyPr wrap="square">
            <a:spAutoFit/>
          </a:bodyPr>
          <a:lstStyle/>
          <a:p>
            <a:pPr algn="ctr"/>
            <a:r>
              <a:rPr lang="lt-LT" b="1" dirty="0">
                <a:solidFill>
                  <a:schemeClr val="accent1">
                    <a:lumMod val="75000"/>
                  </a:schemeClr>
                </a:solidFill>
              </a:rPr>
              <a:t>1 Priemonė</a:t>
            </a:r>
          </a:p>
          <a:p>
            <a:pPr algn="ctr"/>
            <a:endParaRPr lang="lt-LT" b="1" dirty="0">
              <a:solidFill>
                <a:schemeClr val="accent1">
                  <a:lumMod val="75000"/>
                </a:schemeClr>
              </a:solidFill>
            </a:endParaRPr>
          </a:p>
          <a:p>
            <a:pPr algn="ctr"/>
            <a:r>
              <a:rPr lang="lt-LT" b="1" dirty="0">
                <a:solidFill>
                  <a:schemeClr val="accent1">
                    <a:lumMod val="75000"/>
                  </a:schemeClr>
                </a:solidFill>
              </a:rPr>
              <a:t>2024 m. – 37 000 Eur</a:t>
            </a:r>
          </a:p>
          <a:p>
            <a:pPr algn="ctr"/>
            <a:r>
              <a:rPr lang="lt-LT" b="1" dirty="0">
                <a:solidFill>
                  <a:schemeClr val="accent1">
                    <a:lumMod val="75000"/>
                  </a:schemeClr>
                </a:solidFill>
              </a:rPr>
              <a:t>2025 m. – 74 000 Eur</a:t>
            </a:r>
          </a:p>
          <a:p>
            <a:pPr algn="ctr"/>
            <a:r>
              <a:rPr lang="lt-LT" b="1" dirty="0">
                <a:solidFill>
                  <a:schemeClr val="accent1">
                    <a:lumMod val="75000"/>
                  </a:schemeClr>
                </a:solidFill>
              </a:rPr>
              <a:t>2026 m. – 37 000 Eur</a:t>
            </a:r>
          </a:p>
          <a:p>
            <a:pPr algn="ctr"/>
            <a:r>
              <a:rPr lang="lt-LT" b="1" dirty="0">
                <a:solidFill>
                  <a:schemeClr val="accent1">
                    <a:lumMod val="75000"/>
                  </a:schemeClr>
                </a:solidFill>
              </a:rPr>
              <a:t>2027 m. -  74 000 Eur</a:t>
            </a:r>
          </a:p>
          <a:p>
            <a:pPr algn="ctr"/>
            <a:endParaRPr lang="lt-LT" b="1" dirty="0">
              <a:solidFill>
                <a:schemeClr val="accent1">
                  <a:lumMod val="75000"/>
                </a:schemeClr>
              </a:solidFill>
            </a:endParaRPr>
          </a:p>
          <a:p>
            <a:pPr algn="ctr"/>
            <a:r>
              <a:rPr lang="lt-LT" b="1" dirty="0">
                <a:solidFill>
                  <a:schemeClr val="accent1">
                    <a:lumMod val="75000"/>
                  </a:schemeClr>
                </a:solidFill>
              </a:rPr>
              <a:t>INTENSYVUMAS 95</a:t>
            </a:r>
            <a:r>
              <a:rPr lang="en-US" b="1" dirty="0">
                <a:solidFill>
                  <a:schemeClr val="accent1">
                    <a:lumMod val="75000"/>
                  </a:schemeClr>
                </a:solidFill>
              </a:rPr>
              <a:t> %</a:t>
            </a:r>
            <a:endParaRPr lang="en-US" dirty="0"/>
          </a:p>
        </p:txBody>
      </p:sp>
      <p:sp>
        <p:nvSpPr>
          <p:cNvPr id="5" name="Stačiakampis 4">
            <a:extLst>
              <a:ext uri="{FF2B5EF4-FFF2-40B4-BE49-F238E27FC236}">
                <a16:creationId xmlns:a16="http://schemas.microsoft.com/office/drawing/2014/main" id="{4839DFDD-AFAC-38B2-8D64-B7AA52EA0DF7}"/>
              </a:ext>
            </a:extLst>
          </p:cNvPr>
          <p:cNvSpPr/>
          <p:nvPr/>
        </p:nvSpPr>
        <p:spPr>
          <a:xfrm>
            <a:off x="3510240" y="1278192"/>
            <a:ext cx="3033131" cy="3302279"/>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6" name="TextBox 5">
            <a:extLst>
              <a:ext uri="{FF2B5EF4-FFF2-40B4-BE49-F238E27FC236}">
                <a16:creationId xmlns:a16="http://schemas.microsoft.com/office/drawing/2014/main" id="{55470F1E-919F-5342-5AC9-6C85D3B96452}"/>
              </a:ext>
            </a:extLst>
          </p:cNvPr>
          <p:cNvSpPr txBox="1"/>
          <p:nvPr/>
        </p:nvSpPr>
        <p:spPr>
          <a:xfrm>
            <a:off x="3652686" y="1366779"/>
            <a:ext cx="2733369" cy="2585323"/>
          </a:xfrm>
          <a:prstGeom prst="rect">
            <a:avLst/>
          </a:prstGeom>
          <a:noFill/>
        </p:spPr>
        <p:txBody>
          <a:bodyPr wrap="square">
            <a:spAutoFit/>
          </a:bodyPr>
          <a:lstStyle/>
          <a:p>
            <a:pPr algn="ctr"/>
            <a:r>
              <a:rPr lang="lt-LT" b="1" dirty="0">
                <a:solidFill>
                  <a:schemeClr val="accent1">
                    <a:lumMod val="75000"/>
                  </a:schemeClr>
                </a:solidFill>
              </a:rPr>
              <a:t>2 Priemonė</a:t>
            </a:r>
          </a:p>
          <a:p>
            <a:pPr algn="ctr"/>
            <a:endParaRPr lang="lt-LT" b="1" dirty="0">
              <a:solidFill>
                <a:schemeClr val="accent1">
                  <a:lumMod val="75000"/>
                </a:schemeClr>
              </a:solidFill>
            </a:endParaRPr>
          </a:p>
          <a:p>
            <a:pPr algn="ctr"/>
            <a:r>
              <a:rPr lang="lt-LT" b="1" dirty="0">
                <a:solidFill>
                  <a:schemeClr val="accent1">
                    <a:lumMod val="75000"/>
                  </a:schemeClr>
                </a:solidFill>
              </a:rPr>
              <a:t>2024 m. – 200 000 Eur</a:t>
            </a:r>
          </a:p>
          <a:p>
            <a:pPr algn="ctr"/>
            <a:r>
              <a:rPr lang="lt-LT" b="1" dirty="0">
                <a:solidFill>
                  <a:schemeClr val="accent1">
                    <a:lumMod val="75000"/>
                  </a:schemeClr>
                </a:solidFill>
              </a:rPr>
              <a:t>2025 m. – 300 000 Eur</a:t>
            </a:r>
          </a:p>
          <a:p>
            <a:pPr algn="ctr"/>
            <a:r>
              <a:rPr lang="lt-LT" b="1" dirty="0">
                <a:solidFill>
                  <a:schemeClr val="accent1">
                    <a:lumMod val="75000"/>
                  </a:schemeClr>
                </a:solidFill>
              </a:rPr>
              <a:t>2026 m. – 200 000 Eur</a:t>
            </a:r>
            <a:endParaRPr lang="en-US" b="1" dirty="0">
              <a:solidFill>
                <a:schemeClr val="accent1">
                  <a:lumMod val="75000"/>
                </a:schemeClr>
              </a:solidFill>
            </a:endParaRPr>
          </a:p>
          <a:p>
            <a:pPr algn="ctr"/>
            <a:endParaRPr lang="en-US" b="1" dirty="0">
              <a:solidFill>
                <a:schemeClr val="accent1">
                  <a:lumMod val="75000"/>
                </a:schemeClr>
              </a:solidFill>
            </a:endParaRPr>
          </a:p>
          <a:p>
            <a:pPr algn="ctr"/>
            <a:endParaRPr lang="en-US" b="1" dirty="0">
              <a:solidFill>
                <a:schemeClr val="accent1">
                  <a:lumMod val="75000"/>
                </a:schemeClr>
              </a:solidFill>
            </a:endParaRPr>
          </a:p>
          <a:p>
            <a:pPr algn="ctr"/>
            <a:r>
              <a:rPr lang="lt-LT" b="1" dirty="0">
                <a:solidFill>
                  <a:schemeClr val="accent1">
                    <a:lumMod val="75000"/>
                  </a:schemeClr>
                </a:solidFill>
              </a:rPr>
              <a:t>INTENSYVUMAS </a:t>
            </a:r>
            <a:r>
              <a:rPr lang="en-US" b="1" dirty="0">
                <a:solidFill>
                  <a:schemeClr val="accent1">
                    <a:lumMod val="75000"/>
                  </a:schemeClr>
                </a:solidFill>
              </a:rPr>
              <a:t>6</a:t>
            </a:r>
            <a:r>
              <a:rPr lang="lt-LT" b="1" dirty="0">
                <a:solidFill>
                  <a:schemeClr val="accent1">
                    <a:lumMod val="75000"/>
                  </a:schemeClr>
                </a:solidFill>
              </a:rPr>
              <a:t>5</a:t>
            </a:r>
            <a:r>
              <a:rPr lang="en-US" b="1" dirty="0">
                <a:solidFill>
                  <a:schemeClr val="accent1">
                    <a:lumMod val="75000"/>
                  </a:schemeClr>
                </a:solidFill>
              </a:rPr>
              <a:t> %</a:t>
            </a:r>
            <a:endParaRPr lang="en-US" dirty="0"/>
          </a:p>
          <a:p>
            <a:pPr algn="ctr"/>
            <a:endParaRPr lang="en-US" dirty="0"/>
          </a:p>
        </p:txBody>
      </p:sp>
      <p:sp>
        <p:nvSpPr>
          <p:cNvPr id="7" name="Stačiakampis 6">
            <a:extLst>
              <a:ext uri="{FF2B5EF4-FFF2-40B4-BE49-F238E27FC236}">
                <a16:creationId xmlns:a16="http://schemas.microsoft.com/office/drawing/2014/main" id="{FEF6C7C6-340D-8CE8-6930-4940D8DADA65}"/>
              </a:ext>
            </a:extLst>
          </p:cNvPr>
          <p:cNvSpPr/>
          <p:nvPr/>
        </p:nvSpPr>
        <p:spPr>
          <a:xfrm>
            <a:off x="6712917" y="1278192"/>
            <a:ext cx="3033131" cy="3302279"/>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8" name="TextBox 7">
            <a:extLst>
              <a:ext uri="{FF2B5EF4-FFF2-40B4-BE49-F238E27FC236}">
                <a16:creationId xmlns:a16="http://schemas.microsoft.com/office/drawing/2014/main" id="{854B1991-4EAD-FC23-98DE-A2FABFE1DD06}"/>
              </a:ext>
            </a:extLst>
          </p:cNvPr>
          <p:cNvSpPr txBox="1"/>
          <p:nvPr/>
        </p:nvSpPr>
        <p:spPr>
          <a:xfrm>
            <a:off x="6855363" y="1366779"/>
            <a:ext cx="2733369" cy="2585323"/>
          </a:xfrm>
          <a:prstGeom prst="rect">
            <a:avLst/>
          </a:prstGeom>
          <a:noFill/>
        </p:spPr>
        <p:txBody>
          <a:bodyPr wrap="square">
            <a:spAutoFit/>
          </a:bodyPr>
          <a:lstStyle/>
          <a:p>
            <a:pPr algn="ctr"/>
            <a:r>
              <a:rPr lang="lt-LT" b="1" dirty="0">
                <a:solidFill>
                  <a:schemeClr val="accent1">
                    <a:lumMod val="75000"/>
                  </a:schemeClr>
                </a:solidFill>
              </a:rPr>
              <a:t>3 Priemonė</a:t>
            </a:r>
          </a:p>
          <a:p>
            <a:pPr algn="ctr"/>
            <a:endParaRPr lang="lt-LT" b="1" dirty="0">
              <a:solidFill>
                <a:schemeClr val="accent1">
                  <a:lumMod val="75000"/>
                </a:schemeClr>
              </a:solidFill>
            </a:endParaRPr>
          </a:p>
          <a:p>
            <a:pPr algn="ctr"/>
            <a:endParaRPr lang="lt-LT" b="1" dirty="0">
              <a:solidFill>
                <a:schemeClr val="accent1">
                  <a:lumMod val="75000"/>
                </a:schemeClr>
              </a:solidFill>
            </a:endParaRPr>
          </a:p>
          <a:p>
            <a:pPr algn="ctr"/>
            <a:endParaRPr lang="lt-LT" b="1" dirty="0">
              <a:solidFill>
                <a:schemeClr val="accent1">
                  <a:lumMod val="75000"/>
                </a:schemeClr>
              </a:solidFill>
            </a:endParaRPr>
          </a:p>
          <a:p>
            <a:pPr algn="ctr"/>
            <a:r>
              <a:rPr lang="lt-LT" b="1" dirty="0">
                <a:solidFill>
                  <a:schemeClr val="accent1">
                    <a:lumMod val="75000"/>
                  </a:schemeClr>
                </a:solidFill>
              </a:rPr>
              <a:t>2026 m. – 168 000 Eur</a:t>
            </a:r>
          </a:p>
          <a:p>
            <a:pPr algn="ctr"/>
            <a:r>
              <a:rPr lang="lt-LT" b="1" dirty="0">
                <a:solidFill>
                  <a:schemeClr val="accent1">
                    <a:lumMod val="75000"/>
                  </a:schemeClr>
                </a:solidFill>
              </a:rPr>
              <a:t>2027 m. – 168 000 Eur</a:t>
            </a:r>
            <a:endParaRPr lang="en-US" b="1" dirty="0">
              <a:solidFill>
                <a:schemeClr val="accent1">
                  <a:lumMod val="75000"/>
                </a:schemeClr>
              </a:solidFill>
            </a:endParaRPr>
          </a:p>
          <a:p>
            <a:pPr algn="ctr"/>
            <a:endParaRPr lang="en-US" b="1" dirty="0">
              <a:solidFill>
                <a:schemeClr val="accent1">
                  <a:lumMod val="75000"/>
                </a:schemeClr>
              </a:solidFill>
            </a:endParaRPr>
          </a:p>
          <a:p>
            <a:pPr algn="ctr"/>
            <a:r>
              <a:rPr lang="lt-LT" b="1" dirty="0">
                <a:solidFill>
                  <a:schemeClr val="accent1">
                    <a:lumMod val="75000"/>
                  </a:schemeClr>
                </a:solidFill>
              </a:rPr>
              <a:t>INTENSYVUMAS 95</a:t>
            </a:r>
            <a:r>
              <a:rPr lang="en-US" b="1" dirty="0">
                <a:solidFill>
                  <a:schemeClr val="accent1">
                    <a:lumMod val="75000"/>
                  </a:schemeClr>
                </a:solidFill>
              </a:rPr>
              <a:t> %</a:t>
            </a:r>
            <a:endParaRPr lang="en-US" dirty="0"/>
          </a:p>
          <a:p>
            <a:pPr algn="ctr"/>
            <a:endParaRPr lang="en-US" dirty="0"/>
          </a:p>
        </p:txBody>
      </p:sp>
      <p:sp>
        <p:nvSpPr>
          <p:cNvPr id="15" name="TextBox 14">
            <a:extLst>
              <a:ext uri="{FF2B5EF4-FFF2-40B4-BE49-F238E27FC236}">
                <a16:creationId xmlns:a16="http://schemas.microsoft.com/office/drawing/2014/main" id="{28BDF31C-00C0-E111-63C5-8CC685B32142}"/>
              </a:ext>
            </a:extLst>
          </p:cNvPr>
          <p:cNvSpPr txBox="1"/>
          <p:nvPr/>
        </p:nvSpPr>
        <p:spPr>
          <a:xfrm>
            <a:off x="5295482" y="4936030"/>
            <a:ext cx="4556390" cy="1200329"/>
          </a:xfrm>
          <a:prstGeom prst="rect">
            <a:avLst/>
          </a:prstGeom>
          <a:noFill/>
        </p:spPr>
        <p:txBody>
          <a:bodyPr wrap="square">
            <a:spAutoFit/>
          </a:bodyPr>
          <a:lstStyle/>
          <a:p>
            <a:r>
              <a:rPr lang="lt-LT" sz="2400" dirty="0">
                <a:solidFill>
                  <a:schemeClr val="accent1">
                    <a:lumMod val="75000"/>
                  </a:schemeClr>
                </a:solidFill>
              </a:rPr>
              <a:t>Strategija paskelbta VVG tinklalapyje: </a:t>
            </a:r>
            <a:r>
              <a:rPr lang="lt-LT" sz="2400" dirty="0" err="1">
                <a:solidFill>
                  <a:schemeClr val="accent1">
                    <a:lumMod val="75000"/>
                  </a:schemeClr>
                </a:solidFill>
              </a:rPr>
              <a:t>rokiskiovvg.lt</a:t>
            </a:r>
            <a:r>
              <a:rPr lang="lt-LT" sz="2400" dirty="0">
                <a:solidFill>
                  <a:schemeClr val="accent1">
                    <a:lumMod val="75000"/>
                  </a:schemeClr>
                </a:solidFill>
              </a:rPr>
              <a:t> </a:t>
            </a:r>
            <a:br>
              <a:rPr lang="lt-LT" sz="2400" dirty="0">
                <a:solidFill>
                  <a:schemeClr val="accent1">
                    <a:lumMod val="75000"/>
                  </a:schemeClr>
                </a:solidFill>
              </a:rPr>
            </a:br>
            <a:r>
              <a:rPr lang="lt-LT" sz="2400" dirty="0">
                <a:solidFill>
                  <a:schemeClr val="accent1">
                    <a:lumMod val="75000"/>
                  </a:schemeClr>
                </a:solidFill>
              </a:rPr>
              <a:t>(pilnas dokumentas ir skaidrėse)</a:t>
            </a:r>
            <a:endParaRPr lang="en-US" sz="2400" dirty="0"/>
          </a:p>
        </p:txBody>
      </p:sp>
      <p:pic>
        <p:nvPicPr>
          <p:cNvPr id="19" name="Paveikslėlis 18">
            <a:extLst>
              <a:ext uri="{FF2B5EF4-FFF2-40B4-BE49-F238E27FC236}">
                <a16:creationId xmlns:a16="http://schemas.microsoft.com/office/drawing/2014/main" id="{3C4724FF-887A-3613-8D5A-BCFC2FDA049D}"/>
              </a:ext>
            </a:extLst>
          </p:cNvPr>
          <p:cNvPicPr>
            <a:picLocks noChangeAspect="1"/>
          </p:cNvPicPr>
          <p:nvPr/>
        </p:nvPicPr>
        <p:blipFill rotWithShape="1">
          <a:blip r:embed="rId3"/>
          <a:srcRect l="-1" t="12580" r="82731"/>
          <a:stretch/>
        </p:blipFill>
        <p:spPr>
          <a:xfrm>
            <a:off x="9957694" y="408707"/>
            <a:ext cx="1936332" cy="5529213"/>
          </a:xfrm>
          <a:prstGeom prst="rect">
            <a:avLst/>
          </a:prstGeom>
        </p:spPr>
      </p:pic>
      <p:sp>
        <p:nvSpPr>
          <p:cNvPr id="20" name="Ovalas 19">
            <a:extLst>
              <a:ext uri="{FF2B5EF4-FFF2-40B4-BE49-F238E27FC236}">
                <a16:creationId xmlns:a16="http://schemas.microsoft.com/office/drawing/2014/main" id="{FE69B954-726E-70EB-36AD-BB9A58381978}"/>
              </a:ext>
            </a:extLst>
          </p:cNvPr>
          <p:cNvSpPr/>
          <p:nvPr/>
        </p:nvSpPr>
        <p:spPr>
          <a:xfrm>
            <a:off x="9800378" y="1278192"/>
            <a:ext cx="1830508" cy="3440062"/>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dyklė: lenkta žemyn 20">
            <a:extLst>
              <a:ext uri="{FF2B5EF4-FFF2-40B4-BE49-F238E27FC236}">
                <a16:creationId xmlns:a16="http://schemas.microsoft.com/office/drawing/2014/main" id="{75B5B1E2-FFB4-CB86-A6AA-EFDA3966B067}"/>
              </a:ext>
            </a:extLst>
          </p:cNvPr>
          <p:cNvSpPr/>
          <p:nvPr/>
        </p:nvSpPr>
        <p:spPr>
          <a:xfrm rot="16783858">
            <a:off x="8273015" y="4466949"/>
            <a:ext cx="1628228" cy="73862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aveikslėlis 2">
            <a:extLst>
              <a:ext uri="{FF2B5EF4-FFF2-40B4-BE49-F238E27FC236}">
                <a16:creationId xmlns:a16="http://schemas.microsoft.com/office/drawing/2014/main" id="{FAE7CC6C-5634-639F-6037-8B38F2A51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065" y="6181891"/>
            <a:ext cx="3949186" cy="628559"/>
          </a:xfrm>
          <a:prstGeom prst="rect">
            <a:avLst/>
          </a:prstGeom>
        </p:spPr>
      </p:pic>
    </p:spTree>
    <p:extLst>
      <p:ext uri="{BB962C8B-B14F-4D97-AF65-F5344CB8AC3E}">
        <p14:creationId xmlns:p14="http://schemas.microsoft.com/office/powerpoint/2010/main" val="1503259236"/>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798</TotalTime>
  <Words>987</Words>
  <Application>Microsoft Office PowerPoint</Application>
  <PresentationFormat>Plačiaekranė</PresentationFormat>
  <Paragraphs>196</Paragraphs>
  <Slides>12</Slides>
  <Notes>1</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12</vt:i4>
      </vt:variant>
    </vt:vector>
  </HeadingPairs>
  <TitlesOfParts>
    <vt:vector size="18" baseType="lpstr">
      <vt:lpstr>Arial</vt:lpstr>
      <vt:lpstr>Calibri</vt:lpstr>
      <vt:lpstr>Calibri Light</vt:lpstr>
      <vt:lpstr>Times New Roman</vt:lpstr>
      <vt:lpstr>Wingdings</vt:lpstr>
      <vt:lpstr>Retrospektyvinė</vt:lpstr>
      <vt:lpstr>Rokiškio RVVG strategijų iniciatyvos ir postūmiai</vt:lpstr>
      <vt:lpstr>VPS 2014-2020. Pagrindinė informacija iki 2025 m. sausio 1 d.</vt:lpstr>
      <vt:lpstr>„PowerPoint“ pateiktis</vt:lpstr>
      <vt:lpstr>Rokiškio kaimo strategija 2014-2020.  Rodikliai/ Pasiekimai/ įgyvendinti ir įgyvendinami VP,  2025-01-01 dienai</vt:lpstr>
      <vt:lpstr>Rokiškio kaimo strategija 2014-2020.  Rodikliai/ Pasiekimai/ įgyvendinti ir įgyvendinami VP,  2024-04-17 dienai</vt:lpstr>
      <vt:lpstr>„PowerPoint“ pateiktis</vt:lpstr>
      <vt:lpstr>VPS 2023-2029. Pagrindinė informacija</vt:lpstr>
      <vt:lpstr>VPS 2023-2029. Rodikliai (I-IV kvietimų projektų)</vt:lpstr>
      <vt:lpstr>VPS 2023-2029. Priemonių metai ir lėšos</vt:lpstr>
      <vt:lpstr>VPS 2023-2029. Įvyko 4 kvietimai</vt:lpstr>
      <vt:lpstr>Kvietimai</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Rokiškio RVVG strategijų iniciatyvos ir postūmiai</dc:title>
  <dc:creator>Rokiškio VVG</dc:creator>
  <cp:lastModifiedBy>Rokiškio VVG</cp:lastModifiedBy>
  <cp:revision>31</cp:revision>
  <cp:lastPrinted>2025-04-03T08:20:38Z</cp:lastPrinted>
  <dcterms:created xsi:type="dcterms:W3CDTF">2024-04-17T10:48:26Z</dcterms:created>
  <dcterms:modified xsi:type="dcterms:W3CDTF">2025-04-03T08:44:22Z</dcterms:modified>
</cp:coreProperties>
</file>