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5"/>
  </p:notesMasterIdLst>
  <p:sldIdLst>
    <p:sldId id="256" r:id="rId2"/>
    <p:sldId id="466" r:id="rId3"/>
    <p:sldId id="467" r:id="rId4"/>
    <p:sldId id="468" r:id="rId5"/>
    <p:sldId id="476" r:id="rId6"/>
    <p:sldId id="471" r:id="rId7"/>
    <p:sldId id="472" r:id="rId8"/>
    <p:sldId id="478" r:id="rId9"/>
    <p:sldId id="470" r:id="rId10"/>
    <p:sldId id="473" r:id="rId11"/>
    <p:sldId id="474" r:id="rId12"/>
    <p:sldId id="475" r:id="rId13"/>
    <p:sldId id="47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umatytoji sekcija" id="{1334677E-E045-4803-B37C-30C298C3DA13}">
          <p14:sldIdLst>
            <p14:sldId id="256"/>
            <p14:sldId id="466"/>
            <p14:sldId id="467"/>
            <p14:sldId id="468"/>
            <p14:sldId id="476"/>
            <p14:sldId id="471"/>
            <p14:sldId id="472"/>
            <p14:sldId id="478"/>
            <p14:sldId id="470"/>
            <p14:sldId id="473"/>
            <p14:sldId id="474"/>
            <p14:sldId id="475"/>
            <p14:sldId id="479"/>
          </p14:sldIdLst>
        </p14:section>
        <p14:section name="Skyrius be pavadinimo" id="{AF40F078-88D6-42DA-8001-565DB807846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500"/>
    <a:srgbClr val="000000"/>
    <a:srgbClr val="FAE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Vidutinis stilius 4 – paryškinima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Vidutinis stilius 2 – paryškinima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Vidutinis stilius 2 – paryškinima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Vidutinis stilius 4 – paryškinima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8FB837D-C827-4EFA-A057-4D05807E0F7C}" styleName="Teminis stilius 1 – paryškinima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eminis stilius 1 – paryškinima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Šviesus stilius 2 – paryškinima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Vidutinis stilius 1 – paryškinima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Vidutinis stilius 1 – paryškinima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Vidutinis stilius 3 – paryškinima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Vidutinis stilius 4 – paryškinima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Vidutinis stili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660B408-B3CF-4A94-85FC-2B1E0A45F4A2}" styleName="Tamsus stilius 2 – paryškinimas 1/paryškinima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Tamsus stilius1 – paryškinima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amsus stilius1 – paryškinima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Vidutinis stilius 4 – paryškinima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E25E649-3F16-4E02-A733-19D2CDBF48F0}" styleName="Vidutinis stilius 3 – paryškinima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Vidutinis stilius 3 – paryškinima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139" autoAdjust="0"/>
  </p:normalViewPr>
  <p:slideViewPr>
    <p:cSldViewPr snapToGrid="0">
      <p:cViewPr varScale="1">
        <p:scale>
          <a:sx n="48" d="100"/>
          <a:sy n="48" d="100"/>
        </p:scale>
        <p:origin x="4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tinas\AppData\Local\Microsoft\Windows\INetCache\Content.Outlook\OML40JL0\VVG%202021-01-21_%20kopija%20A.V2021%20020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08209103912116"/>
          <c:y val="5.0018945000296015E-2"/>
          <c:w val="0.86406030560194647"/>
          <c:h val="0.74633207033331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BŽŪP II ramstis Parama kaimo plėtrai, mln. Eur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Lapas1!$A$2:$A$3</c:f>
              <c:strCache>
                <c:ptCount val="2"/>
                <c:pt idx="0">
                  <c:v>2014–2020 m. 2135</c:v>
                </c:pt>
                <c:pt idx="1">
                  <c:v>2020–2027 m. </c:v>
                </c:pt>
              </c:strCache>
            </c:strRef>
          </c:cat>
          <c:val>
            <c:numRef>
              <c:f>Lapas1!$B$2:$B$3</c:f>
              <c:numCache>
                <c:formatCode>General</c:formatCode>
                <c:ptCount val="2"/>
                <c:pt idx="0">
                  <c:v>2135</c:v>
                </c:pt>
                <c:pt idx="1">
                  <c:v>1412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FB-4601-AC08-179A52898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4053672"/>
        <c:axId val="394044160"/>
      </c:barChart>
      <c:catAx>
        <c:axId val="394053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94044160"/>
        <c:crosses val="autoZero"/>
        <c:auto val="1"/>
        <c:lblAlgn val="ctr"/>
        <c:lblOffset val="100"/>
        <c:noMultiLvlLbl val="0"/>
      </c:catAx>
      <c:valAx>
        <c:axId val="39404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9405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Parama LEADER, mln. Eur 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Lapas1!$A$2:$A$4</c:f>
              <c:strCache>
                <c:ptCount val="3"/>
                <c:pt idx="0">
                  <c:v>2014–2020 m. </c:v>
                </c:pt>
                <c:pt idx="1">
                  <c:v>2021–2022 m. </c:v>
                </c:pt>
                <c:pt idx="2">
                  <c:v>2023–2027 m. 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114</c:v>
                </c:pt>
                <c:pt idx="1">
                  <c:v>9.5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A3-4114-B672-FF4ED17C19D9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Sumanių kaimų trumposios grandinės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Lapas1!$A$2:$A$4</c:f>
              <c:strCache>
                <c:ptCount val="3"/>
                <c:pt idx="0">
                  <c:v>2014–2020 m. </c:v>
                </c:pt>
                <c:pt idx="1">
                  <c:v>2021–2022 m. </c:v>
                </c:pt>
                <c:pt idx="2">
                  <c:v>2023–2027 m. </c:v>
                </c:pt>
              </c:strCache>
            </c:strRef>
          </c:cat>
          <c:val>
            <c:numRef>
              <c:f>Lapas1!$C$2:$C$4</c:f>
              <c:numCache>
                <c:formatCode>General</c:formatCode>
                <c:ptCount val="3"/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9-408A-ADD2-54EB96CB4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2216320"/>
        <c:axId val="442216648"/>
      </c:barChart>
      <c:catAx>
        <c:axId val="44221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42216648"/>
        <c:crosses val="autoZero"/>
        <c:auto val="1"/>
        <c:lblAlgn val="ctr"/>
        <c:lblOffset val="100"/>
        <c:noMultiLvlLbl val="0"/>
      </c:catAx>
      <c:valAx>
        <c:axId val="442216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4221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Pardavimas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70-4066-9F65-E3EFE79F547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70-4066-9F65-E3EFE79F547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70-4066-9F65-E3EFE79F547E}"/>
              </c:ext>
            </c:extLst>
          </c:dPt>
          <c:dLbls>
            <c:dLbl>
              <c:idx val="0"/>
              <c:layout>
                <c:manualLayout>
                  <c:x val="8.8019559902200492E-2"/>
                  <c:y val="-7.73095073953848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70-4066-9F65-E3EFE79F547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A731525-0E6F-4B60-B0BB-7EFDA3BEFD8B}" type="VALUE">
                      <a:rPr lang="en-US" sz="2400"/>
                      <a:pPr/>
                      <a:t>[REIKŠMĖ]</a:t>
                    </a:fld>
                    <a:r>
                      <a:rPr lang="en-US" sz="2400" baseline="0" dirty="0"/>
                      <a:t>; </a:t>
                    </a:r>
                    <a:fld id="{05111144-DD31-43F2-9495-E5DCFCEB8089}" type="PERCENTAGE">
                      <a:rPr lang="en-US" sz="2400" baseline="0"/>
                      <a:pPr/>
                      <a:t>[PROCENTAI]</a:t>
                    </a:fld>
                    <a:endParaRPr lang="en-US" sz="240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570-4066-9F65-E3EFE79F547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D570-4066-9F65-E3EFE79F54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Lapas1!$A$2:$A$4</c:f>
              <c:strCache>
                <c:ptCount val="3"/>
                <c:pt idx="0">
                  <c:v>Bazinė paramos suma, mln. Eur, proc. </c:v>
                </c:pt>
                <c:pt idx="1">
                  <c:v>Paramos suma pagal gyventojų skaičiaus rodiklį, mln. Eur, proc. </c:v>
                </c:pt>
                <c:pt idx="2">
                  <c:v>Paramos suma pagal skurdo ir nedarbo rodiklius, mln. Eur , proc. 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68-4804-B743-D3A4F8D8D7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</c:legendEntry>
      <c:layout>
        <c:manualLayout>
          <c:xMode val="edge"/>
          <c:yMode val="edge"/>
          <c:x val="6.6552336214696875E-2"/>
          <c:y val="0.83157721371597815"/>
          <c:w val="0.86689517355562828"/>
          <c:h val="0.1555378683847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2400" b="0" dirty="0">
                <a:latin typeface="+mj-lt"/>
              </a:rPr>
              <a:t>ASMENYS,</a:t>
            </a:r>
            <a:r>
              <a:rPr lang="lt-LT" sz="2400" b="0" baseline="0" dirty="0">
                <a:latin typeface="+mj-lt"/>
              </a:rPr>
              <a:t> GYVENANTYS SKURDO RIZIKOJE, 2012-2017 M. </a:t>
            </a:r>
            <a:endParaRPr lang="lt-LT" sz="2400" b="0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9.6836147315326429E-2"/>
          <c:y val="2.6570048309178744E-2"/>
          <c:w val="0.88947192114433127"/>
          <c:h val="0.86116132222602615"/>
        </c:manualLayout>
      </c:layout>
      <c:lineChart>
        <c:grouping val="standard"/>
        <c:varyColors val="0"/>
        <c:ser>
          <c:idx val="0"/>
          <c:order val="0"/>
          <c:tx>
            <c:strRef>
              <c:f>Lapas1!$A$107</c:f>
              <c:strCache>
                <c:ptCount val="1"/>
                <c:pt idx="0">
                  <c:v>Kaimas</c:v>
                </c:pt>
              </c:strCache>
            </c:strRef>
          </c:tx>
          <c:spPr>
            <a:ln w="3810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pPr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Lapas1!$B$106:$G$106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Lapas1!$B$107:$G$107</c:f>
              <c:numCache>
                <c:formatCode>General</c:formatCode>
                <c:ptCount val="6"/>
                <c:pt idx="0">
                  <c:v>40.700000000000003</c:v>
                </c:pt>
                <c:pt idx="1">
                  <c:v>40.799999999999997</c:v>
                </c:pt>
                <c:pt idx="2">
                  <c:v>32.200000000000003</c:v>
                </c:pt>
                <c:pt idx="3">
                  <c:v>34.9</c:v>
                </c:pt>
                <c:pt idx="4">
                  <c:v>40.4</c:v>
                </c:pt>
                <c:pt idx="5">
                  <c:v>39.5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09-4FB7-8336-0F68A90DFDC5}"/>
            </c:ext>
          </c:extLst>
        </c:ser>
        <c:ser>
          <c:idx val="1"/>
          <c:order val="1"/>
          <c:tx>
            <c:strRef>
              <c:f>Lapas1!$A$108</c:f>
              <c:strCache>
                <c:ptCount val="1"/>
                <c:pt idx="0">
                  <c:v>Miestas</c:v>
                </c:pt>
              </c:strCache>
            </c:strRef>
          </c:tx>
          <c:spPr>
            <a:ln w="3810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pPr>
              <a:solidFill>
                <a:schemeClr val="accent3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</a:ln>
              <a:effectLst/>
            </c:spPr>
          </c:marker>
          <c:dLbls>
            <c:dLbl>
              <c:idx val="2"/>
              <c:layout>
                <c:manualLayout>
                  <c:x val="-7.5694444444444439E-2"/>
                  <c:y val="-4.05092592592592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09-4FB7-8336-0F68A90DFDC5}"/>
                </c:ext>
              </c:extLst>
            </c:dLbl>
            <c:dLbl>
              <c:idx val="3"/>
              <c:layout>
                <c:manualLayout>
                  <c:x val="-1.1805555555555555E-2"/>
                  <c:y val="-1.7361111111111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09-4FB7-8336-0F68A90DFD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Lapas1!$B$106:$G$106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Lapas1!$B$108:$G$108</c:f>
              <c:numCache>
                <c:formatCode>General</c:formatCode>
                <c:ptCount val="6"/>
                <c:pt idx="0">
                  <c:v>30</c:v>
                </c:pt>
                <c:pt idx="1">
                  <c:v>29.3</c:v>
                </c:pt>
                <c:pt idx="2">
                  <c:v>29.2</c:v>
                </c:pt>
                <c:pt idx="3">
                  <c:v>33.200000000000003</c:v>
                </c:pt>
                <c:pt idx="4">
                  <c:v>31.2</c:v>
                </c:pt>
                <c:pt idx="5">
                  <c:v>32.6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09-4FB7-8336-0F68A90DFDC5}"/>
            </c:ext>
          </c:extLst>
        </c:ser>
        <c:ser>
          <c:idx val="2"/>
          <c:order val="2"/>
          <c:tx>
            <c:strRef>
              <c:f>Lapas1!$A$109</c:f>
              <c:strCache>
                <c:ptCount val="1"/>
                <c:pt idx="0">
                  <c:v>Didieji miestai (Vilnius, Kaunas, Klaipėda, Šiauliai, Panevėžys)</c:v>
                </c:pt>
              </c:strCache>
            </c:strRef>
          </c:tx>
          <c:spPr>
            <a:ln w="38100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pPr>
              <a:solidFill>
                <a:schemeClr val="accent5"/>
              </a:solidFill>
              <a:ln w="12700" cap="flat" cmpd="sng" algn="ctr">
                <a:solidFill>
                  <a:schemeClr val="accent5"/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7.8472222222222221E-2"/>
                  <c:y val="-1.2731481481481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09-4FB7-8336-0F68A90DFDC5}"/>
                </c:ext>
              </c:extLst>
            </c:dLbl>
            <c:dLbl>
              <c:idx val="1"/>
              <c:layout>
                <c:manualLayout>
                  <c:x val="-5.0694444444444445E-2"/>
                  <c:y val="-4.97685185185185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09-4FB7-8336-0F68A90DFDC5}"/>
                </c:ext>
              </c:extLst>
            </c:dLbl>
            <c:dLbl>
              <c:idx val="2"/>
              <c:layout>
                <c:manualLayout>
                  <c:x val="-5.0694444444444445E-2"/>
                  <c:y val="-3.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09-4FB7-8336-0F68A90DFDC5}"/>
                </c:ext>
              </c:extLst>
            </c:dLbl>
            <c:dLbl>
              <c:idx val="3"/>
              <c:layout>
                <c:manualLayout>
                  <c:x val="-4.791666666666667E-2"/>
                  <c:y val="-4.05092592592592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09-4FB7-8336-0F68A90DFDC5}"/>
                </c:ext>
              </c:extLst>
            </c:dLbl>
            <c:dLbl>
              <c:idx val="4"/>
              <c:layout>
                <c:manualLayout>
                  <c:x val="-5.0694444444444341E-2"/>
                  <c:y val="-5.43981481481481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09-4FB7-8336-0F68A90DFDC5}"/>
                </c:ext>
              </c:extLst>
            </c:dLbl>
            <c:dLbl>
              <c:idx val="5"/>
              <c:layout>
                <c:manualLayout>
                  <c:x val="-5.0694444444444445E-2"/>
                  <c:y val="-4.97685185185185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909-4FB7-8336-0F68A90DFD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Lapas1!$B$106:$G$106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Lapas1!$B$109:$G$109</c:f>
              <c:numCache>
                <c:formatCode>General</c:formatCode>
                <c:ptCount val="6"/>
                <c:pt idx="0">
                  <c:v>27.3</c:v>
                </c:pt>
                <c:pt idx="1">
                  <c:v>23.8</c:v>
                </c:pt>
                <c:pt idx="2">
                  <c:v>22.2</c:v>
                </c:pt>
                <c:pt idx="3">
                  <c:v>22.5</c:v>
                </c:pt>
                <c:pt idx="4">
                  <c:v>21.3</c:v>
                </c:pt>
                <c:pt idx="5">
                  <c:v>19.8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909-4FB7-8336-0F68A90DFD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2967296"/>
        <c:axId val="392968832"/>
      </c:lineChart>
      <c:catAx>
        <c:axId val="3929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392968832"/>
        <c:crosses val="autoZero"/>
        <c:auto val="1"/>
        <c:lblAlgn val="ctr"/>
        <c:lblOffset val="100"/>
        <c:noMultiLvlLbl val="0"/>
      </c:catAx>
      <c:valAx>
        <c:axId val="392968832"/>
        <c:scaling>
          <c:orientation val="minMax"/>
          <c:min val="15"/>
        </c:scaling>
        <c:delete val="0"/>
        <c:axPos val="l"/>
        <c:majorGridlines>
          <c:spPr>
            <a:ln w="1270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Proc.</a:t>
                </a:r>
                <a:endParaRPr lang="lt-LT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lt-L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39296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800" dirty="0">
                <a:latin typeface="+mj-lt"/>
              </a:rPr>
              <a:t>SKURDO RIZIKOS RODIKLIO REIKŠMĖS</a:t>
            </a:r>
            <a:r>
              <a:rPr lang="lt-LT" sz="2800" baseline="0" dirty="0">
                <a:latin typeface="+mj-lt"/>
              </a:rPr>
              <a:t> 2019 M., PROC. </a:t>
            </a:r>
            <a:endParaRPr lang="lt-LT" sz="2800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4.0327601941951299E-2"/>
          <c:y val="1.5787482001297311E-2"/>
          <c:w val="0.94765818258373913"/>
          <c:h val="0.805778551114052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Report!$A$5:$A$56</c:f>
              <c:strCache>
                <c:ptCount val="52"/>
                <c:pt idx="0">
                  <c:v>Lazdijų r. sav.</c:v>
                </c:pt>
                <c:pt idx="1">
                  <c:v>Biržų r. sav.</c:v>
                </c:pt>
                <c:pt idx="2">
                  <c:v>Šalčininkų r. sav.</c:v>
                </c:pt>
                <c:pt idx="3">
                  <c:v>Šakių r. sav.</c:v>
                </c:pt>
                <c:pt idx="4">
                  <c:v>Anykščių r. sav.</c:v>
                </c:pt>
                <c:pt idx="5">
                  <c:v>Varėnos r. sav.</c:v>
                </c:pt>
                <c:pt idx="6">
                  <c:v>Zarasų r. sav.</c:v>
                </c:pt>
                <c:pt idx="7">
                  <c:v>Rokiškio r. sav.</c:v>
                </c:pt>
                <c:pt idx="8">
                  <c:v>Molėtų r. sav.</c:v>
                </c:pt>
                <c:pt idx="9">
                  <c:v>Raseinių r. sav.</c:v>
                </c:pt>
                <c:pt idx="10">
                  <c:v>Ukmergės r. sav.</c:v>
                </c:pt>
                <c:pt idx="11">
                  <c:v>Visagino sav.</c:v>
                </c:pt>
                <c:pt idx="12">
                  <c:v>Ignalinos r. sav.</c:v>
                </c:pt>
                <c:pt idx="13">
                  <c:v>Alytaus r. sav.</c:v>
                </c:pt>
                <c:pt idx="14">
                  <c:v>Kelmės r. sav.</c:v>
                </c:pt>
                <c:pt idx="15">
                  <c:v>Kazlų Rūdos sav.</c:v>
                </c:pt>
                <c:pt idx="16">
                  <c:v>Akmenės r. sav.</c:v>
                </c:pt>
                <c:pt idx="17">
                  <c:v>Pakruojo r. sav.</c:v>
                </c:pt>
                <c:pt idx="18">
                  <c:v>Kupiškio r. sav.</c:v>
                </c:pt>
                <c:pt idx="19">
                  <c:v>Pasvalio r. sav.</c:v>
                </c:pt>
                <c:pt idx="20">
                  <c:v>Marijampolės sav.</c:v>
                </c:pt>
                <c:pt idx="21">
                  <c:v>Joniškio r. sav.</c:v>
                </c:pt>
                <c:pt idx="22">
                  <c:v>Vilkaviškio r. sav.</c:v>
                </c:pt>
                <c:pt idx="23">
                  <c:v>Radviliškio r. sav.</c:v>
                </c:pt>
                <c:pt idx="24">
                  <c:v>Utenos r. sav.</c:v>
                </c:pt>
                <c:pt idx="25">
                  <c:v>Panevėžio r. sav.</c:v>
                </c:pt>
                <c:pt idx="26">
                  <c:v>Druskininkų sav.</c:v>
                </c:pt>
                <c:pt idx="27">
                  <c:v>Kalvarijos sav.</c:v>
                </c:pt>
                <c:pt idx="28">
                  <c:v>Kėdainių r. sav.</c:v>
                </c:pt>
                <c:pt idx="29">
                  <c:v>Mažeikių r. sav.</c:v>
                </c:pt>
                <c:pt idx="30">
                  <c:v>Švenčionių r. sav.</c:v>
                </c:pt>
                <c:pt idx="31">
                  <c:v>Jonavos r. sav.</c:v>
                </c:pt>
                <c:pt idx="32">
                  <c:v>Trakų r. sav.</c:v>
                </c:pt>
                <c:pt idx="33">
                  <c:v>Prienų r. sav.</c:v>
                </c:pt>
                <c:pt idx="34">
                  <c:v>Kaišiadorių r. sav.</c:v>
                </c:pt>
                <c:pt idx="35">
                  <c:v>Šilutės r. sav.</c:v>
                </c:pt>
                <c:pt idx="36">
                  <c:v>Plungės r. sav.</c:v>
                </c:pt>
                <c:pt idx="37">
                  <c:v>Rietavo sav.</c:v>
                </c:pt>
                <c:pt idx="38">
                  <c:v>Šiaulių r. sav.</c:v>
                </c:pt>
                <c:pt idx="39">
                  <c:v>Birštono sav.</c:v>
                </c:pt>
                <c:pt idx="40">
                  <c:v>Jurbarko r. sav.</c:v>
                </c:pt>
                <c:pt idx="41">
                  <c:v>Vilniaus r. sav.</c:v>
                </c:pt>
                <c:pt idx="42">
                  <c:v>Skuodo r. sav.</c:v>
                </c:pt>
                <c:pt idx="43">
                  <c:v>Širvintų r. sav.</c:v>
                </c:pt>
                <c:pt idx="44">
                  <c:v>Telšių r. sav.</c:v>
                </c:pt>
                <c:pt idx="45">
                  <c:v>Elektrėnų sav.</c:v>
                </c:pt>
                <c:pt idx="46">
                  <c:v>Kauno r. sav.</c:v>
                </c:pt>
                <c:pt idx="47">
                  <c:v>Tauragės r. sav.</c:v>
                </c:pt>
                <c:pt idx="48">
                  <c:v>Klaipėdos r. sav.</c:v>
                </c:pt>
                <c:pt idx="49">
                  <c:v>Šilalės r. sav.</c:v>
                </c:pt>
                <c:pt idx="50">
                  <c:v>Pagėgių sav.</c:v>
                </c:pt>
                <c:pt idx="51">
                  <c:v>Kretingos r. sav.</c:v>
                </c:pt>
              </c:strCache>
            </c:strRef>
          </c:cat>
          <c:val>
            <c:numRef>
              <c:f>Report!$B$5:$B$56</c:f>
              <c:numCache>
                <c:formatCode>0.0</c:formatCode>
                <c:ptCount val="52"/>
                <c:pt idx="0" formatCode="General">
                  <c:v>38.5</c:v>
                </c:pt>
                <c:pt idx="1">
                  <c:v>37</c:v>
                </c:pt>
                <c:pt idx="2" formatCode="General">
                  <c:v>36.299999999999997</c:v>
                </c:pt>
                <c:pt idx="3" formatCode="General">
                  <c:v>35.9</c:v>
                </c:pt>
                <c:pt idx="4" formatCode="General">
                  <c:v>35.700000000000003</c:v>
                </c:pt>
                <c:pt idx="5" formatCode="General">
                  <c:v>34.1</c:v>
                </c:pt>
                <c:pt idx="6" formatCode="General">
                  <c:v>32.9</c:v>
                </c:pt>
                <c:pt idx="7" formatCode="General">
                  <c:v>32.799999999999997</c:v>
                </c:pt>
                <c:pt idx="8" formatCode="General">
                  <c:v>32.700000000000003</c:v>
                </c:pt>
                <c:pt idx="9" formatCode="General">
                  <c:v>31.5</c:v>
                </c:pt>
                <c:pt idx="10" formatCode="General">
                  <c:v>31.3</c:v>
                </c:pt>
                <c:pt idx="11" formatCode="General">
                  <c:v>31.1</c:v>
                </c:pt>
                <c:pt idx="12" formatCode="General">
                  <c:v>30.7</c:v>
                </c:pt>
                <c:pt idx="13" formatCode="General">
                  <c:v>30.5</c:v>
                </c:pt>
                <c:pt idx="14" formatCode="General">
                  <c:v>30.4</c:v>
                </c:pt>
                <c:pt idx="15" formatCode="General">
                  <c:v>29.8</c:v>
                </c:pt>
                <c:pt idx="16" formatCode="General">
                  <c:v>29.5</c:v>
                </c:pt>
                <c:pt idx="17" formatCode="General">
                  <c:v>29.5</c:v>
                </c:pt>
                <c:pt idx="18">
                  <c:v>29</c:v>
                </c:pt>
                <c:pt idx="19" formatCode="General">
                  <c:v>28.8</c:v>
                </c:pt>
                <c:pt idx="20" formatCode="General">
                  <c:v>28.7</c:v>
                </c:pt>
                <c:pt idx="21" formatCode="General">
                  <c:v>28.5</c:v>
                </c:pt>
                <c:pt idx="22" formatCode="General">
                  <c:v>27.5</c:v>
                </c:pt>
                <c:pt idx="23" formatCode="General">
                  <c:v>27.4</c:v>
                </c:pt>
                <c:pt idx="24" formatCode="General">
                  <c:v>27.4</c:v>
                </c:pt>
                <c:pt idx="25">
                  <c:v>27</c:v>
                </c:pt>
                <c:pt idx="26" formatCode="General">
                  <c:v>26.8</c:v>
                </c:pt>
                <c:pt idx="27" formatCode="General">
                  <c:v>26.6</c:v>
                </c:pt>
                <c:pt idx="28" formatCode="General">
                  <c:v>26.4</c:v>
                </c:pt>
                <c:pt idx="29" formatCode="General">
                  <c:v>26.1</c:v>
                </c:pt>
                <c:pt idx="30" formatCode="General">
                  <c:v>25.4</c:v>
                </c:pt>
                <c:pt idx="31" formatCode="General">
                  <c:v>25.3</c:v>
                </c:pt>
                <c:pt idx="32" formatCode="General">
                  <c:v>24.8</c:v>
                </c:pt>
                <c:pt idx="33" formatCode="General">
                  <c:v>24.6</c:v>
                </c:pt>
                <c:pt idx="34" formatCode="General">
                  <c:v>23.6</c:v>
                </c:pt>
                <c:pt idx="35" formatCode="General">
                  <c:v>23.6</c:v>
                </c:pt>
                <c:pt idx="36" formatCode="General">
                  <c:v>23.1</c:v>
                </c:pt>
                <c:pt idx="37" formatCode="General">
                  <c:v>22.6</c:v>
                </c:pt>
                <c:pt idx="38" formatCode="General">
                  <c:v>22.5</c:v>
                </c:pt>
                <c:pt idx="39" formatCode="General">
                  <c:v>22.2</c:v>
                </c:pt>
                <c:pt idx="40" formatCode="General">
                  <c:v>21.9</c:v>
                </c:pt>
                <c:pt idx="41" formatCode="General">
                  <c:v>21.5</c:v>
                </c:pt>
                <c:pt idx="42" formatCode="General">
                  <c:v>20.9</c:v>
                </c:pt>
                <c:pt idx="43" formatCode="General">
                  <c:v>20.8</c:v>
                </c:pt>
                <c:pt idx="44" formatCode="General">
                  <c:v>20.2</c:v>
                </c:pt>
                <c:pt idx="45" formatCode="General">
                  <c:v>19.3</c:v>
                </c:pt>
                <c:pt idx="46" formatCode="General">
                  <c:v>18.3</c:v>
                </c:pt>
                <c:pt idx="47" formatCode="General">
                  <c:v>18.2</c:v>
                </c:pt>
                <c:pt idx="48" formatCode="General">
                  <c:v>17.5</c:v>
                </c:pt>
                <c:pt idx="49" formatCode="General">
                  <c:v>17.5</c:v>
                </c:pt>
                <c:pt idx="50" formatCode="General">
                  <c:v>17.3</c:v>
                </c:pt>
                <c:pt idx="51" formatCode="General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39-408C-8B1E-27E1685E7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594128"/>
        <c:axId val="480598720"/>
      </c:barChart>
      <c:catAx>
        <c:axId val="48059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80598720"/>
        <c:crosses val="autoZero"/>
        <c:auto val="1"/>
        <c:lblAlgn val="ctr"/>
        <c:lblOffset val="100"/>
        <c:noMultiLvlLbl val="0"/>
      </c:catAx>
      <c:valAx>
        <c:axId val="48059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8059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800" dirty="0">
                <a:latin typeface="+mj-lt"/>
              </a:rPr>
              <a:t>NEDARBO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lt-LT" sz="2800" dirty="0">
                <a:latin typeface="+mj-lt"/>
              </a:rPr>
              <a:t> RODIKLIO REIKŠMĖS VVG TERITORIJOSE,</a:t>
            </a:r>
            <a:r>
              <a:rPr lang="lt-LT" sz="2800" baseline="0" dirty="0">
                <a:latin typeface="+mj-lt"/>
              </a:rPr>
              <a:t> 2019 M., PROC. </a:t>
            </a:r>
            <a:r>
              <a:rPr lang="lt-LT" sz="2800" dirty="0">
                <a:latin typeface="+mj-lt"/>
              </a:rPr>
              <a:t> </a:t>
            </a:r>
          </a:p>
        </c:rich>
      </c:tx>
      <c:layout>
        <c:manualLayout>
          <c:xMode val="edge"/>
          <c:yMode val="edge"/>
          <c:x val="0.157549792354640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4.4627766031917149E-2"/>
          <c:y val="3.504050975523975E-2"/>
          <c:w val="0.94357146640291067"/>
          <c:h val="0.71564136470303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Lapas2!$B$1</c:f>
              <c:strCache>
                <c:ptCount val="1"/>
                <c:pt idx="0">
                  <c:v>Registruotų bedarbių ir darbingo amžiaus gyventojų santykis | proc. 2019 m.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Lapas2!$A$2:$A$52</c15:sqref>
                  </c15:fullRef>
                </c:ext>
              </c:extLst>
              <c:f>(Lapas2!$A$2:$A$50,Lapas2!$A$52)</c:f>
              <c:strCache>
                <c:ptCount val="49"/>
                <c:pt idx="0">
                  <c:v>Ignalinos r. sav.</c:v>
                </c:pt>
                <c:pt idx="1">
                  <c:v>Lazdijų r. sav.</c:v>
                </c:pt>
                <c:pt idx="2">
                  <c:v>Molėtų r. sav.</c:v>
                </c:pt>
                <c:pt idx="3">
                  <c:v>Kalvarijos sav.</c:v>
                </c:pt>
                <c:pt idx="4">
                  <c:v>Anykščių r. sav.</c:v>
                </c:pt>
                <c:pt idx="5">
                  <c:v>Zarasų r. sav. + Visagino sav. </c:v>
                </c:pt>
                <c:pt idx="6">
                  <c:v>Kelmės r. sav.</c:v>
                </c:pt>
                <c:pt idx="7">
                  <c:v>Rokiškio r. sav.</c:v>
                </c:pt>
                <c:pt idx="8">
                  <c:v>Joniškio r. sav.</c:v>
                </c:pt>
                <c:pt idx="9">
                  <c:v>Jurbarko r. sav.</c:v>
                </c:pt>
                <c:pt idx="10">
                  <c:v>Biržų r. sav.</c:v>
                </c:pt>
                <c:pt idx="11">
                  <c:v>Kazlų Rūdos sav.</c:v>
                </c:pt>
                <c:pt idx="12">
                  <c:v>Druskininkų sav.</c:v>
                </c:pt>
                <c:pt idx="13">
                  <c:v>Pasvalio r. sav.</c:v>
                </c:pt>
                <c:pt idx="14">
                  <c:v>Akmenės r. sav.</c:v>
                </c:pt>
                <c:pt idx="15">
                  <c:v>Jonavos r. sav.</c:v>
                </c:pt>
                <c:pt idx="16">
                  <c:v>Ukmergės r. sav.</c:v>
                </c:pt>
                <c:pt idx="17">
                  <c:v>Švenčionių r. sav.</c:v>
                </c:pt>
                <c:pt idx="18">
                  <c:v>Širvintų r. sav.</c:v>
                </c:pt>
                <c:pt idx="19">
                  <c:v>Utenos r. sav.</c:v>
                </c:pt>
                <c:pt idx="20">
                  <c:v>Kupiškio r. sav.</c:v>
                </c:pt>
                <c:pt idx="21">
                  <c:v>Raseinių r. sav.</c:v>
                </c:pt>
                <c:pt idx="22">
                  <c:v>Radviliškio r. sav.</c:v>
                </c:pt>
                <c:pt idx="23">
                  <c:v>Alytaus r. sav.+ Birštono sav. </c:v>
                </c:pt>
                <c:pt idx="24">
                  <c:v>Šalčininkų r. sav.</c:v>
                </c:pt>
                <c:pt idx="25">
                  <c:v>Vilkaviškio r. sav.</c:v>
                </c:pt>
                <c:pt idx="26">
                  <c:v>Vilniaus r. sav.</c:v>
                </c:pt>
                <c:pt idx="27">
                  <c:v>Šilutės r. sav.</c:v>
                </c:pt>
                <c:pt idx="28">
                  <c:v>Pagėgių sav.</c:v>
                </c:pt>
                <c:pt idx="29">
                  <c:v>Šiaulių r. sav.</c:v>
                </c:pt>
                <c:pt idx="30">
                  <c:v>Kėdainių r. sav.</c:v>
                </c:pt>
                <c:pt idx="31">
                  <c:v>Panevėžio r. sav.</c:v>
                </c:pt>
                <c:pt idx="32">
                  <c:v>Varėnos r. sav.</c:v>
                </c:pt>
                <c:pt idx="33">
                  <c:v>Mažeikių r. sav.</c:v>
                </c:pt>
                <c:pt idx="34">
                  <c:v>Pakruojo r. sav.</c:v>
                </c:pt>
                <c:pt idx="35">
                  <c:v>Prienų r. sav.</c:v>
                </c:pt>
                <c:pt idx="36">
                  <c:v>Tauragės r. sav.</c:v>
                </c:pt>
                <c:pt idx="37">
                  <c:v>Šakių r. sav.</c:v>
                </c:pt>
                <c:pt idx="38">
                  <c:v>Kauno r. sav.</c:v>
                </c:pt>
                <c:pt idx="39">
                  <c:v>Kaišiadorių r. sav.</c:v>
                </c:pt>
                <c:pt idx="40">
                  <c:v>Marijampolės sav.</c:v>
                </c:pt>
                <c:pt idx="41">
                  <c:v>Plungės r. sav.</c:v>
                </c:pt>
                <c:pt idx="42">
                  <c:v>Telšių r. sav. + Rietavo sav. </c:v>
                </c:pt>
                <c:pt idx="43">
                  <c:v>Trakų r. sav.</c:v>
                </c:pt>
                <c:pt idx="44">
                  <c:v>Šilalės r. sav.</c:v>
                </c:pt>
                <c:pt idx="45">
                  <c:v>Elektrėnų sav.</c:v>
                </c:pt>
                <c:pt idx="46">
                  <c:v>Skuodo r. sav.</c:v>
                </c:pt>
                <c:pt idx="47">
                  <c:v>Kretingos r. sav.</c:v>
                </c:pt>
                <c:pt idx="48">
                  <c:v>Klaipėdos r. sav.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Lapas2!$B$2:$B$52</c15:sqref>
                  </c15:fullRef>
                </c:ext>
              </c:extLst>
              <c:f>(Lapas2!$B$2:$B$50,Lapas2!$B$52)</c:f>
              <c:numCache>
                <c:formatCode>General</c:formatCode>
                <c:ptCount val="50"/>
                <c:pt idx="0">
                  <c:v>15.8</c:v>
                </c:pt>
                <c:pt idx="1">
                  <c:v>14.9</c:v>
                </c:pt>
                <c:pt idx="2">
                  <c:v>13.5</c:v>
                </c:pt>
                <c:pt idx="3">
                  <c:v>12.9</c:v>
                </c:pt>
                <c:pt idx="4">
                  <c:v>12.5</c:v>
                </c:pt>
                <c:pt idx="5">
                  <c:v>12.4</c:v>
                </c:pt>
                <c:pt idx="6">
                  <c:v>12.1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11.9</c:v>
                </c:pt>
                <c:pt idx="11">
                  <c:v>11.8</c:v>
                </c:pt>
                <c:pt idx="12">
                  <c:v>11.6</c:v>
                </c:pt>
                <c:pt idx="13">
                  <c:v>11.1</c:v>
                </c:pt>
                <c:pt idx="14">
                  <c:v>11</c:v>
                </c:pt>
                <c:pt idx="15">
                  <c:v>11</c:v>
                </c:pt>
                <c:pt idx="16">
                  <c:v>10.7</c:v>
                </c:pt>
                <c:pt idx="17">
                  <c:v>10.3</c:v>
                </c:pt>
                <c:pt idx="18">
                  <c:v>10.199999999999999</c:v>
                </c:pt>
                <c:pt idx="19">
                  <c:v>10.199999999999999</c:v>
                </c:pt>
                <c:pt idx="20">
                  <c:v>9.5</c:v>
                </c:pt>
                <c:pt idx="21">
                  <c:v>9.4</c:v>
                </c:pt>
                <c:pt idx="22">
                  <c:v>9.4</c:v>
                </c:pt>
                <c:pt idx="23">
                  <c:v>9.3000000000000007</c:v>
                </c:pt>
                <c:pt idx="24">
                  <c:v>9.1999999999999993</c:v>
                </c:pt>
                <c:pt idx="25">
                  <c:v>9.1999999999999993</c:v>
                </c:pt>
                <c:pt idx="26">
                  <c:v>9.1</c:v>
                </c:pt>
                <c:pt idx="27">
                  <c:v>8.9</c:v>
                </c:pt>
                <c:pt idx="28">
                  <c:v>8.8000000000000007</c:v>
                </c:pt>
                <c:pt idx="29">
                  <c:v>8.8000000000000007</c:v>
                </c:pt>
                <c:pt idx="30">
                  <c:v>8.6999999999999993</c:v>
                </c:pt>
                <c:pt idx="31">
                  <c:v>8.5</c:v>
                </c:pt>
                <c:pt idx="32">
                  <c:v>8.4</c:v>
                </c:pt>
                <c:pt idx="33">
                  <c:v>8.1999999999999993</c:v>
                </c:pt>
                <c:pt idx="34">
                  <c:v>8.1</c:v>
                </c:pt>
                <c:pt idx="35">
                  <c:v>8</c:v>
                </c:pt>
                <c:pt idx="36">
                  <c:v>7.9</c:v>
                </c:pt>
                <c:pt idx="37">
                  <c:v>7.7</c:v>
                </c:pt>
                <c:pt idx="38">
                  <c:v>7.7</c:v>
                </c:pt>
                <c:pt idx="39">
                  <c:v>7.6</c:v>
                </c:pt>
                <c:pt idx="40">
                  <c:v>7.2</c:v>
                </c:pt>
                <c:pt idx="41">
                  <c:v>6.9</c:v>
                </c:pt>
                <c:pt idx="42">
                  <c:v>6.9</c:v>
                </c:pt>
                <c:pt idx="43">
                  <c:v>6.7</c:v>
                </c:pt>
                <c:pt idx="44">
                  <c:v>6.4</c:v>
                </c:pt>
                <c:pt idx="45">
                  <c:v>6.4</c:v>
                </c:pt>
                <c:pt idx="46">
                  <c:v>4.8</c:v>
                </c:pt>
                <c:pt idx="47">
                  <c:v>4.8</c:v>
                </c:pt>
                <c:pt idx="48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F8-469F-8986-AB51F5839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2046992"/>
        <c:axId val="402048632"/>
      </c:barChart>
      <c:catAx>
        <c:axId val="40204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02048632"/>
        <c:crosses val="autoZero"/>
        <c:auto val="1"/>
        <c:lblAlgn val="ctr"/>
        <c:lblOffset val="100"/>
        <c:noMultiLvlLbl val="0"/>
      </c:catAx>
      <c:valAx>
        <c:axId val="402048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0204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800" dirty="0">
                <a:latin typeface="+mj-lt"/>
              </a:rPr>
              <a:t>PERSKAIČIUOTAS GYVENTOJŲ SK., 2019 M.</a:t>
            </a:r>
            <a:r>
              <a:rPr lang="lt-LT" sz="2800" baseline="0" dirty="0">
                <a:latin typeface="+mj-lt"/>
              </a:rPr>
              <a:t> </a:t>
            </a:r>
            <a:r>
              <a:rPr lang="lt-LT" sz="2800" dirty="0">
                <a:latin typeface="+mj-lt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Lapas4!$C$1</c:f>
              <c:strCache>
                <c:ptCount val="1"/>
                <c:pt idx="0">
                  <c:v>Perskaičiuotas gyventojų sk.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Lapas4!$A$2:$A$51</c:f>
              <c:strCache>
                <c:ptCount val="49"/>
                <c:pt idx="0">
                  <c:v>Vilniaus r. sav.</c:v>
                </c:pt>
                <c:pt idx="1">
                  <c:v>Kauno r. sav.</c:v>
                </c:pt>
                <c:pt idx="2">
                  <c:v>Klaipėdos r. sav.</c:v>
                </c:pt>
                <c:pt idx="3">
                  <c:v>Panevėžio r. sav.</c:v>
                </c:pt>
                <c:pt idx="4">
                  <c:v>Šiaulių r. sav.</c:v>
                </c:pt>
                <c:pt idx="5">
                  <c:v>Alytaus r. sav.+ Birštono sav.</c:v>
                </c:pt>
                <c:pt idx="6">
                  <c:v>Vilkaviškio r. sav.</c:v>
                </c:pt>
                <c:pt idx="7">
                  <c:v>Šalčininkų r. sav.</c:v>
                </c:pt>
                <c:pt idx="8">
                  <c:v>Šilutės r. sav.</c:v>
                </c:pt>
                <c:pt idx="9">
                  <c:v>Kėdainių r. sav.</c:v>
                </c:pt>
                <c:pt idx="10">
                  <c:v>Kaišiadorių r. sav.</c:v>
                </c:pt>
                <c:pt idx="11">
                  <c:v>Šakių r. sav.</c:v>
                </c:pt>
                <c:pt idx="12">
                  <c:v>Raseinių r. sav.</c:v>
                </c:pt>
                <c:pt idx="13">
                  <c:v>Kretingos r. sav.</c:v>
                </c:pt>
                <c:pt idx="14">
                  <c:v>Radviliškio r. sav.</c:v>
                </c:pt>
                <c:pt idx="15">
                  <c:v>Švenčionių r. sav.</c:v>
                </c:pt>
                <c:pt idx="16">
                  <c:v>Marijampolės sav.</c:v>
                </c:pt>
                <c:pt idx="17">
                  <c:v>Mažeikių r. sav.</c:v>
                </c:pt>
                <c:pt idx="18">
                  <c:v>Kelmės r. sav.</c:v>
                </c:pt>
                <c:pt idx="19">
                  <c:v>Telšių r. sav. + Rietavo sav.</c:v>
                </c:pt>
                <c:pt idx="20">
                  <c:v>Trakų r. sav.</c:v>
                </c:pt>
                <c:pt idx="21">
                  <c:v>Šilalės r. sav.</c:v>
                </c:pt>
                <c:pt idx="22">
                  <c:v>Prienų r. sav.</c:v>
                </c:pt>
                <c:pt idx="23">
                  <c:v>Pasvalio r. sav.</c:v>
                </c:pt>
                <c:pt idx="24">
                  <c:v>Rokiškio r. sav.</c:v>
                </c:pt>
                <c:pt idx="25">
                  <c:v>Tauragės r. sav.</c:v>
                </c:pt>
                <c:pt idx="26">
                  <c:v>Plungės r. sav.</c:v>
                </c:pt>
                <c:pt idx="27">
                  <c:v>Jurbarko r. sav.</c:v>
                </c:pt>
                <c:pt idx="28">
                  <c:v>Lazdijų r. sav.</c:v>
                </c:pt>
                <c:pt idx="29">
                  <c:v>Anykščių r. sav.</c:v>
                </c:pt>
                <c:pt idx="30">
                  <c:v>Jonavos r. sav.</c:v>
                </c:pt>
                <c:pt idx="31">
                  <c:v>Pakruojo r. sav.</c:v>
                </c:pt>
                <c:pt idx="32">
                  <c:v>Ukmergės r. sav.</c:v>
                </c:pt>
                <c:pt idx="33">
                  <c:v>Varėnos r. sav.</c:v>
                </c:pt>
                <c:pt idx="34">
                  <c:v>Biržų r. sav.</c:v>
                </c:pt>
                <c:pt idx="35">
                  <c:v>Joniškio r. sav.</c:v>
                </c:pt>
                <c:pt idx="36">
                  <c:v>Elektrėnų sav.</c:v>
                </c:pt>
                <c:pt idx="37">
                  <c:v>Utenos r. sav.</c:v>
                </c:pt>
                <c:pt idx="38">
                  <c:v>Molėtų r. sav.</c:v>
                </c:pt>
                <c:pt idx="39">
                  <c:v>Akmenės r. sav.</c:v>
                </c:pt>
                <c:pt idx="40">
                  <c:v>Skuodo r. sav.</c:v>
                </c:pt>
                <c:pt idx="41">
                  <c:v>Kupiškio r. sav.</c:v>
                </c:pt>
                <c:pt idx="42">
                  <c:v>Ignalinos r. sav.</c:v>
                </c:pt>
                <c:pt idx="43">
                  <c:v>Širvintų r. sav.</c:v>
                </c:pt>
                <c:pt idx="44">
                  <c:v>Zarasų r. sav. + Visagino sav.</c:v>
                </c:pt>
                <c:pt idx="45">
                  <c:v>Druskininkų sav.</c:v>
                </c:pt>
                <c:pt idx="46">
                  <c:v>Kalvarijos sav.</c:v>
                </c:pt>
                <c:pt idx="47">
                  <c:v>Pagėgių sav.</c:v>
                </c:pt>
                <c:pt idx="48">
                  <c:v>Kazlų Rūdos sav.</c:v>
                </c:pt>
              </c:strCache>
            </c:strRef>
          </c:cat>
          <c:val>
            <c:numRef>
              <c:f>Lapas4!$C$2:$C$51</c:f>
              <c:numCache>
                <c:formatCode>General</c:formatCode>
                <c:ptCount val="50"/>
                <c:pt idx="0">
                  <c:v>59509</c:v>
                </c:pt>
                <c:pt idx="1">
                  <c:v>53575</c:v>
                </c:pt>
                <c:pt idx="2">
                  <c:v>35403</c:v>
                </c:pt>
                <c:pt idx="3">
                  <c:v>31621</c:v>
                </c:pt>
                <c:pt idx="4">
                  <c:v>29127</c:v>
                </c:pt>
                <c:pt idx="5">
                  <c:v>27530</c:v>
                </c:pt>
                <c:pt idx="6">
                  <c:v>26234</c:v>
                </c:pt>
                <c:pt idx="7">
                  <c:v>25392</c:v>
                </c:pt>
                <c:pt idx="8">
                  <c:v>24469</c:v>
                </c:pt>
                <c:pt idx="9">
                  <c:v>24285</c:v>
                </c:pt>
                <c:pt idx="10">
                  <c:v>23923</c:v>
                </c:pt>
                <c:pt idx="11">
                  <c:v>23846</c:v>
                </c:pt>
                <c:pt idx="12">
                  <c:v>23679</c:v>
                </c:pt>
                <c:pt idx="13">
                  <c:v>22515</c:v>
                </c:pt>
                <c:pt idx="14">
                  <c:v>22179</c:v>
                </c:pt>
                <c:pt idx="15">
                  <c:v>21259</c:v>
                </c:pt>
                <c:pt idx="16">
                  <c:v>20921</c:v>
                </c:pt>
                <c:pt idx="17">
                  <c:v>20858</c:v>
                </c:pt>
                <c:pt idx="18">
                  <c:v>20518</c:v>
                </c:pt>
                <c:pt idx="19">
                  <c:v>20490</c:v>
                </c:pt>
                <c:pt idx="20">
                  <c:v>20432</c:v>
                </c:pt>
                <c:pt idx="21">
                  <c:v>19951</c:v>
                </c:pt>
                <c:pt idx="22">
                  <c:v>19876</c:v>
                </c:pt>
                <c:pt idx="23">
                  <c:v>19321</c:v>
                </c:pt>
                <c:pt idx="24">
                  <c:v>19161</c:v>
                </c:pt>
                <c:pt idx="25">
                  <c:v>19056</c:v>
                </c:pt>
                <c:pt idx="26">
                  <c:v>18831</c:v>
                </c:pt>
                <c:pt idx="27">
                  <c:v>18210</c:v>
                </c:pt>
                <c:pt idx="28">
                  <c:v>17711</c:v>
                </c:pt>
                <c:pt idx="29">
                  <c:v>17656</c:v>
                </c:pt>
                <c:pt idx="30">
                  <c:v>17596</c:v>
                </c:pt>
                <c:pt idx="31">
                  <c:v>17312</c:v>
                </c:pt>
                <c:pt idx="32">
                  <c:v>15971</c:v>
                </c:pt>
                <c:pt idx="33">
                  <c:v>15681</c:v>
                </c:pt>
                <c:pt idx="34">
                  <c:v>15199</c:v>
                </c:pt>
                <c:pt idx="35">
                  <c:v>15062</c:v>
                </c:pt>
                <c:pt idx="36">
                  <c:v>14656</c:v>
                </c:pt>
                <c:pt idx="37">
                  <c:v>14092</c:v>
                </c:pt>
                <c:pt idx="38">
                  <c:v>14040</c:v>
                </c:pt>
                <c:pt idx="39">
                  <c:v>13989</c:v>
                </c:pt>
                <c:pt idx="40">
                  <c:v>13235</c:v>
                </c:pt>
                <c:pt idx="41">
                  <c:v>12623</c:v>
                </c:pt>
                <c:pt idx="42">
                  <c:v>11726</c:v>
                </c:pt>
                <c:pt idx="43">
                  <c:v>11533</c:v>
                </c:pt>
                <c:pt idx="44">
                  <c:v>11025</c:v>
                </c:pt>
                <c:pt idx="45">
                  <c:v>8440</c:v>
                </c:pt>
                <c:pt idx="46">
                  <c:v>7771</c:v>
                </c:pt>
                <c:pt idx="47">
                  <c:v>7040</c:v>
                </c:pt>
                <c:pt idx="48">
                  <c:v>6896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4-4A12-BD51-AF5CA7BFA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4494288"/>
        <c:axId val="334487728"/>
      </c:barChart>
      <c:catAx>
        <c:axId val="33449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34487728"/>
        <c:crosses val="autoZero"/>
        <c:auto val="1"/>
        <c:lblAlgn val="ctr"/>
        <c:lblOffset val="100"/>
        <c:noMultiLvlLbl val="0"/>
      </c:catAx>
      <c:valAx>
        <c:axId val="33448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3449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800" dirty="0">
                <a:latin typeface="+mj-lt"/>
              </a:rPr>
              <a:t>VISO PARAMA VVG,</a:t>
            </a:r>
            <a:r>
              <a:rPr lang="lt-LT" sz="2800" baseline="0" dirty="0">
                <a:latin typeface="+mj-lt"/>
              </a:rPr>
              <a:t> EUR  </a:t>
            </a:r>
            <a:endParaRPr lang="lt-LT" sz="2800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4.9318545386549527E-2"/>
          <c:y val="1.6913181346255773E-2"/>
          <c:w val="0.93908183848850613"/>
          <c:h val="0.70576932122751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Lapas2!$D$1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Lapas2!$A$2:$A$54</c:f>
              <c:strCache>
                <c:ptCount val="49"/>
                <c:pt idx="0">
                  <c:v>Vilniaus r. sav.</c:v>
                </c:pt>
                <c:pt idx="1">
                  <c:v>Kauno r. sav.</c:v>
                </c:pt>
                <c:pt idx="2">
                  <c:v>Panevėžio r. sav.</c:v>
                </c:pt>
                <c:pt idx="3">
                  <c:v>Šalčininkų r. sav.</c:v>
                </c:pt>
                <c:pt idx="4">
                  <c:v>Alytaus r. sav.+ Birštono sav. </c:v>
                </c:pt>
                <c:pt idx="5">
                  <c:v>Lazdijų r. sav.</c:v>
                </c:pt>
                <c:pt idx="6">
                  <c:v>Šiaulių r. sav.</c:v>
                </c:pt>
                <c:pt idx="7">
                  <c:v>Vilkaviškio r. sav.</c:v>
                </c:pt>
                <c:pt idx="8">
                  <c:v>Klaipėdos r. sav.</c:v>
                </c:pt>
                <c:pt idx="9">
                  <c:v>Šakių r. sav.</c:v>
                </c:pt>
                <c:pt idx="10">
                  <c:v>Raseinių r. sav.</c:v>
                </c:pt>
                <c:pt idx="11">
                  <c:v>Kelmės r. sav.</c:v>
                </c:pt>
                <c:pt idx="12">
                  <c:v>Anykščių r. sav.</c:v>
                </c:pt>
                <c:pt idx="13">
                  <c:v>Rokiškio r. sav.</c:v>
                </c:pt>
                <c:pt idx="14">
                  <c:v>Kėdainių r. sav.</c:v>
                </c:pt>
                <c:pt idx="15">
                  <c:v>Šilutės r. sav.</c:v>
                </c:pt>
                <c:pt idx="16">
                  <c:v>Radviliškio r. sav.</c:v>
                </c:pt>
                <c:pt idx="17">
                  <c:v>Pasvalio r. sav.</c:v>
                </c:pt>
                <c:pt idx="18">
                  <c:v>Biržų r. sav.</c:v>
                </c:pt>
                <c:pt idx="19">
                  <c:v>Švenčionių r. sav.</c:v>
                </c:pt>
                <c:pt idx="20">
                  <c:v>Kaišiadorių r. sav.</c:v>
                </c:pt>
                <c:pt idx="21">
                  <c:v>Molėtų r. sav.</c:v>
                </c:pt>
                <c:pt idx="22">
                  <c:v>Ignalinos r. sav.</c:v>
                </c:pt>
                <c:pt idx="23">
                  <c:v>Mažeikių r. sav.</c:v>
                </c:pt>
                <c:pt idx="24">
                  <c:v>Marijampolės sav.</c:v>
                </c:pt>
                <c:pt idx="25">
                  <c:v>Jurbarko r. sav.</c:v>
                </c:pt>
                <c:pt idx="26">
                  <c:v>Ukmergės r. sav.</c:v>
                </c:pt>
                <c:pt idx="27">
                  <c:v>Jonavos r. sav.</c:v>
                </c:pt>
                <c:pt idx="28">
                  <c:v>Joniškio r. sav.</c:v>
                </c:pt>
                <c:pt idx="29">
                  <c:v>Prienų r. sav.</c:v>
                </c:pt>
                <c:pt idx="30">
                  <c:v>Varėnos r. sav.</c:v>
                </c:pt>
                <c:pt idx="31">
                  <c:v>Pakruojo r. sav.</c:v>
                </c:pt>
                <c:pt idx="32">
                  <c:v>Trakų r. sav.</c:v>
                </c:pt>
                <c:pt idx="33">
                  <c:v>Akmenės r. sav.</c:v>
                </c:pt>
                <c:pt idx="34">
                  <c:v>Zarasų r. sav. + Visagino sav. </c:v>
                </c:pt>
                <c:pt idx="35">
                  <c:v>Telšių r. sav. + Rietavo sav. </c:v>
                </c:pt>
                <c:pt idx="36">
                  <c:v>Utenos r. sav.</c:v>
                </c:pt>
                <c:pt idx="37">
                  <c:v>Plungės r. sav.</c:v>
                </c:pt>
                <c:pt idx="38">
                  <c:v>Tauragės r. sav.</c:v>
                </c:pt>
                <c:pt idx="39">
                  <c:v>Kretingos r. sav.</c:v>
                </c:pt>
                <c:pt idx="40">
                  <c:v>Kupiškio r. sav.</c:v>
                </c:pt>
                <c:pt idx="41">
                  <c:v>Šilalės r. sav.</c:v>
                </c:pt>
                <c:pt idx="42">
                  <c:v>Kalvarijos sav.</c:v>
                </c:pt>
                <c:pt idx="43">
                  <c:v>Druskininkų sav.</c:v>
                </c:pt>
                <c:pt idx="44">
                  <c:v>Kazlų Rūdos sav.</c:v>
                </c:pt>
                <c:pt idx="45">
                  <c:v>Širvintų r. sav.</c:v>
                </c:pt>
                <c:pt idx="46">
                  <c:v>Elektrėnų sav.</c:v>
                </c:pt>
                <c:pt idx="47">
                  <c:v>Skuodo r. sav.</c:v>
                </c:pt>
                <c:pt idx="48">
                  <c:v>Pagėgių sav.</c:v>
                </c:pt>
              </c:strCache>
              <c:extLst/>
            </c:strRef>
          </c:cat>
          <c:val>
            <c:numRef>
              <c:f>Lapas2!$D$2:$D$54</c:f>
              <c:numCache>
                <c:formatCode>0</c:formatCode>
                <c:ptCount val="49"/>
                <c:pt idx="0">
                  <c:v>2456305.5862757745</c:v>
                </c:pt>
                <c:pt idx="1">
                  <c:v>2238942.1667393809</c:v>
                </c:pt>
                <c:pt idx="2">
                  <c:v>1790379.9681983166</c:v>
                </c:pt>
                <c:pt idx="3">
                  <c:v>1740850.8679822301</c:v>
                </c:pt>
                <c:pt idx="4">
                  <c:v>1731626.090476132</c:v>
                </c:pt>
                <c:pt idx="5">
                  <c:v>1720906.4321782989</c:v>
                </c:pt>
                <c:pt idx="6">
                  <c:v>1692749.4283974902</c:v>
                </c:pt>
                <c:pt idx="7">
                  <c:v>1678219.8231052225</c:v>
                </c:pt>
                <c:pt idx="8">
                  <c:v>1677388.7839177551</c:v>
                </c:pt>
                <c:pt idx="9">
                  <c:v>1657958.9852866665</c:v>
                </c:pt>
                <c:pt idx="10">
                  <c:v>1657348.0123319242</c:v>
                </c:pt>
                <c:pt idx="11">
                  <c:v>1639521.1148134999</c:v>
                </c:pt>
                <c:pt idx="12">
                  <c:v>1628637.8789175791</c:v>
                </c:pt>
                <c:pt idx="13">
                  <c:v>1625517.7057041498</c:v>
                </c:pt>
                <c:pt idx="14">
                  <c:v>1605280.3289528196</c:v>
                </c:pt>
                <c:pt idx="15">
                  <c:v>1588613.947915114</c:v>
                </c:pt>
                <c:pt idx="16">
                  <c:v>1580507.0161617633</c:v>
                </c:pt>
                <c:pt idx="17">
                  <c:v>1567376.5413160413</c:v>
                </c:pt>
                <c:pt idx="18">
                  <c:v>1563088.4671910177</c:v>
                </c:pt>
                <c:pt idx="19">
                  <c:v>1562382.2389543336</c:v>
                </c:pt>
                <c:pt idx="20">
                  <c:v>1540081.4426299571</c:v>
                </c:pt>
                <c:pt idx="21">
                  <c:v>1535758.3739395323</c:v>
                </c:pt>
                <c:pt idx="22">
                  <c:v>1519971.0005296543</c:v>
                </c:pt>
                <c:pt idx="23">
                  <c:v>1502752.68685323</c:v>
                </c:pt>
                <c:pt idx="24">
                  <c:v>1502359.7849905991</c:v>
                </c:pt>
                <c:pt idx="25">
                  <c:v>1497757.6153237</c:v>
                </c:pt>
                <c:pt idx="26">
                  <c:v>1496122.0370807322</c:v>
                </c:pt>
                <c:pt idx="27">
                  <c:v>1487923.0527670681</c:v>
                </c:pt>
                <c:pt idx="28">
                  <c:v>1481352.8660588395</c:v>
                </c:pt>
                <c:pt idx="29">
                  <c:v>1458377.5275799471</c:v>
                </c:pt>
                <c:pt idx="30">
                  <c:v>1453937.3646806004</c:v>
                </c:pt>
                <c:pt idx="31">
                  <c:v>1443167.255196434</c:v>
                </c:pt>
                <c:pt idx="32">
                  <c:v>1439517.2618033097</c:v>
                </c:pt>
                <c:pt idx="33">
                  <c:v>1437104.2340017296</c:v>
                </c:pt>
                <c:pt idx="34">
                  <c:v>1422769.3968232144</c:v>
                </c:pt>
                <c:pt idx="35">
                  <c:v>1407268.3066171792</c:v>
                </c:pt>
                <c:pt idx="36">
                  <c:v>1398280.4254899276</c:v>
                </c:pt>
                <c:pt idx="37">
                  <c:v>1388341.0559116849</c:v>
                </c:pt>
                <c:pt idx="38">
                  <c:v>1374109.9709180333</c:v>
                </c:pt>
                <c:pt idx="39">
                  <c:v>1362057.5123034981</c:v>
                </c:pt>
                <c:pt idx="40">
                  <c:v>1357788.429334437</c:v>
                </c:pt>
                <c:pt idx="41">
                  <c:v>1349830.2960675734</c:v>
                </c:pt>
                <c:pt idx="42">
                  <c:v>1303726.9421351519</c:v>
                </c:pt>
                <c:pt idx="43">
                  <c:v>1287697.512295621</c:v>
                </c:pt>
                <c:pt idx="44">
                  <c:v>1282750.8168703993</c:v>
                </c:pt>
                <c:pt idx="45">
                  <c:v>1270981.2433648333</c:v>
                </c:pt>
                <c:pt idx="46">
                  <c:v>1233651.3928987444</c:v>
                </c:pt>
                <c:pt idx="47">
                  <c:v>1170295.4852152576</c:v>
                </c:pt>
                <c:pt idx="48">
                  <c:v>1087037.3255036001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6C1-4ADA-9C24-42B73E71F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3589968"/>
        <c:axId val="593595544"/>
      </c:barChart>
      <c:catAx>
        <c:axId val="59358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93595544"/>
        <c:crosses val="autoZero"/>
        <c:auto val="1"/>
        <c:lblAlgn val="ctr"/>
        <c:lblOffset val="100"/>
        <c:noMultiLvlLbl val="0"/>
      </c:catAx>
      <c:valAx>
        <c:axId val="593595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9358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0.43913</cdr:x>
      <cdr:y>0.18763</cdr:y>
    </cdr:from>
    <cdr:to>
      <cdr:x>0.73338</cdr:x>
      <cdr:y>0.33989</cdr:y>
    </cdr:to>
    <cdr:cxnSp macro="">
      <cdr:nvCxnSpPr>
        <cdr:cNvPr id="6" name="Tiesioji rodyklės jungtis 5">
          <a:extLst xmlns:a="http://schemas.openxmlformats.org/drawingml/2006/main">
            <a:ext uri="{FF2B5EF4-FFF2-40B4-BE49-F238E27FC236}">
              <a16:creationId xmlns:a16="http://schemas.microsoft.com/office/drawing/2014/main" id="{B42BB048-3B62-4110-B375-8A60CB9C8D92}"/>
            </a:ext>
          </a:extLst>
        </cdr:cNvPr>
        <cdr:cNvCxnSpPr/>
      </cdr:nvCxnSpPr>
      <cdr:spPr>
        <a:xfrm xmlns:a="http://schemas.openxmlformats.org/drawingml/2006/main">
          <a:off x="2168751" y="633866"/>
          <a:ext cx="1453226" cy="51434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0.55174</cdr:x>
      <cdr:y>0.16916</cdr:y>
    </cdr:from>
    <cdr:to>
      <cdr:x>0.73689</cdr:x>
      <cdr:y>0.29307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4FFA7795-9048-43C2-A7FB-3A4F0A22A1D9}"/>
            </a:ext>
          </a:extLst>
        </cdr:cNvPr>
        <cdr:cNvSpPr txBox="1"/>
      </cdr:nvSpPr>
      <cdr:spPr>
        <a:xfrm xmlns:a="http://schemas.openxmlformats.org/drawingml/2006/main" rot="1072267">
          <a:off x="2724879" y="571472"/>
          <a:ext cx="914403" cy="418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-34 PROC. </a:t>
          </a:r>
          <a:endParaRPr lang="lt-LT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0.24864</cdr:x>
      <cdr:y>0.0958</cdr:y>
    </cdr:from>
    <cdr:to>
      <cdr:x>0.7506</cdr:x>
      <cdr:y>0.29493</cdr:y>
    </cdr:to>
    <cdr:cxnSp macro="">
      <cdr:nvCxnSpPr>
        <cdr:cNvPr id="3" name="Tiesioji rodyklės jungtis 2">
          <a:extLst xmlns:a="http://schemas.openxmlformats.org/drawingml/2006/main">
            <a:ext uri="{FF2B5EF4-FFF2-40B4-BE49-F238E27FC236}">
              <a16:creationId xmlns:a16="http://schemas.microsoft.com/office/drawing/2014/main" id="{76A1055D-92DB-42D8-8FC0-CE5E0B407DFC}"/>
            </a:ext>
          </a:extLst>
        </cdr:cNvPr>
        <cdr:cNvCxnSpPr>
          <a:endCxn xmlns:a="http://schemas.openxmlformats.org/drawingml/2006/main" id="4" idx="3"/>
        </cdr:cNvCxnSpPr>
      </cdr:nvCxnSpPr>
      <cdr:spPr>
        <a:xfrm xmlns:a="http://schemas.openxmlformats.org/drawingml/2006/main">
          <a:off x="1227591" y="323623"/>
          <a:ext cx="2478222" cy="67272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0.56945</cdr:x>
      <cdr:y>0.11997</cdr:y>
    </cdr:from>
    <cdr:to>
      <cdr:x>0.75466</cdr:x>
      <cdr:y>0.39064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0879D301-42AC-4451-A0C2-5F1E4B97C7E2}"/>
            </a:ext>
          </a:extLst>
        </cdr:cNvPr>
        <cdr:cNvSpPr txBox="1"/>
      </cdr:nvSpPr>
      <cdr:spPr>
        <a:xfrm xmlns:a="http://schemas.openxmlformats.org/drawingml/2006/main" rot="1021558">
          <a:off x="2811462" y="40526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- 34 PROC. </a:t>
          </a:r>
          <a:endParaRPr lang="lt-LT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4A02D-2446-4FB2-90DD-C2F1F0926AD9}" type="datetimeFigureOut">
              <a:rPr lang="lt-LT" smtClean="0"/>
              <a:t>2021-02-09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FEF2E-A4DD-40D5-9ADB-7D5C7AF59BA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866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FEF2E-A4DD-40D5-9ADB-7D5C7AF59BAF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75326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FEF2E-A4DD-40D5-9ADB-7D5C7AF59BAF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24540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FEF2E-A4DD-40D5-9ADB-7D5C7AF59BAF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2551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FEF2E-A4DD-40D5-9ADB-7D5C7AF59BAF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27692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FEF2E-A4DD-40D5-9ADB-7D5C7AF59BAF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40117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FEF2E-A4DD-40D5-9ADB-7D5C7AF59BAF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88211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FEF2E-A4DD-40D5-9ADB-7D5C7AF59BAF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283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28DB-9E7C-44A8-B699-89E6AD448F61}" type="datetime1">
              <a:rPr lang="lt-LT" smtClean="0"/>
              <a:t>2021-02-09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1D83-EAD9-435E-ABDE-FB50BA66EF46}" type="slidenum">
              <a:rPr lang="lt-LT" smtClean="0"/>
              <a:t>‹#›</a:t>
            </a:fld>
            <a:endParaRPr lang="lt-L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50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F5AC-CAE2-4E01-A362-89FE0B8445A8}" type="datetime1">
              <a:rPr lang="lt-LT" smtClean="0"/>
              <a:t>2021-02-09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1D83-EAD9-435E-ABDE-FB50BA66EF4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5663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3A22-3263-4F8D-92D2-A97194643168}" type="datetime1">
              <a:rPr lang="lt-LT" smtClean="0"/>
              <a:t>2021-02-09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1D83-EAD9-435E-ABDE-FB50BA66EF4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6025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C8AB-7A59-46DD-979B-2EC42C26D8E9}" type="datetime1">
              <a:rPr lang="lt-LT" smtClean="0"/>
              <a:t>2021-02-09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1D83-EAD9-435E-ABDE-FB50BA66EF4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7692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01DC-D515-492A-A823-0E2E15BB1D04}" type="datetime1">
              <a:rPr lang="lt-LT" smtClean="0"/>
              <a:t>2021-02-09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1D83-EAD9-435E-ABDE-FB50BA66EF46}" type="slidenum">
              <a:rPr lang="lt-LT" smtClean="0"/>
              <a:t>‹#›</a:t>
            </a:fld>
            <a:endParaRPr lang="lt-L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98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7437-BF1B-4B29-9166-FE9E4FD256AD}" type="datetime1">
              <a:rPr lang="lt-LT" smtClean="0"/>
              <a:t>2021-02-09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1D83-EAD9-435E-ABDE-FB50BA66EF4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1303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736E-14C5-4FA5-93CA-E6303392E474}" type="datetime1">
              <a:rPr lang="lt-LT" smtClean="0"/>
              <a:t>2021-02-09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1D83-EAD9-435E-ABDE-FB50BA66EF4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8131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F7F-E15E-40C5-B4AA-2A8B4A96C670}" type="datetime1">
              <a:rPr lang="lt-LT" smtClean="0"/>
              <a:t>2021-02-09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1D83-EAD9-435E-ABDE-FB50BA66EF4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671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547D-156B-480A-ABDD-FCD0AF09A57B}" type="datetime1">
              <a:rPr lang="lt-LT" smtClean="0"/>
              <a:t>2021-02-09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1D83-EAD9-435E-ABDE-FB50BA66EF4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1144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8259557-4C47-465E-B506-73A696784868}" type="datetime1">
              <a:rPr lang="lt-LT" smtClean="0"/>
              <a:t>2021-02-09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B81D83-EAD9-435E-ABDE-FB50BA66EF4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2698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93A7-2B0C-4123-A556-365F018F6407}" type="datetime1">
              <a:rPr lang="lt-LT" smtClean="0"/>
              <a:t>2021-02-09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1D83-EAD9-435E-ABDE-FB50BA66EF4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3739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26AFE8B-7858-4A04-AF91-62E5962C7A5E}" type="datetime1">
              <a:rPr lang="lt-LT" smtClean="0"/>
              <a:t>2021-02-09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4B81D83-EAD9-435E-ABDE-FB50BA66EF46}" type="slidenum">
              <a:rPr lang="lt-LT" smtClean="0"/>
              <a:t>‹#›</a:t>
            </a:fld>
            <a:endParaRPr lang="lt-L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37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88C4CF77-7AF8-4122-A7B0-041ABDF1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02CCAFBE-F242-4F66-8A08-289AE24BA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5269" y="238539"/>
            <a:ext cx="5360282" cy="6188156"/>
          </a:xfr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anchor="ctr">
            <a:normAutofit/>
          </a:bodyPr>
          <a:lstStyle/>
          <a:p>
            <a:r>
              <a:rPr lang="lt-LT" sz="44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LEADER LĖŠŲ PASKIRSTYMO PRINCIPAI </a:t>
            </a:r>
            <a:br>
              <a:rPr lang="lt-LT" sz="44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lt-LT" sz="44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lt-LT" sz="44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2023–2027 m. </a:t>
            </a:r>
            <a:br>
              <a:rPr lang="lt-LT" sz="44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lt-LT" sz="4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4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lt-LT" sz="26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Žemės ūkio ministerija </a:t>
            </a:r>
            <a:endParaRPr lang="lt-LT" sz="2600" dirty="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D509D458-5758-41CE-89DE-485C1BBCD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1D38966F-378A-47DC-83CC-D5A783224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B3170F56-25CB-420D-9D4C-3A4B16228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0675" y="1458410"/>
            <a:ext cx="3840842" cy="4768770"/>
          </a:xfrm>
          <a:ln w="25400" cap="sq">
            <a:noFill/>
            <a:miter lim="800000"/>
          </a:ln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endParaRPr lang="lt-LT" dirty="0">
              <a:solidFill>
                <a:srgbClr val="FFFFFF"/>
              </a:solidFill>
              <a:latin typeface="+mn-lt"/>
              <a:ea typeface="Cambria" panose="02040503050406030204" pitchFamily="18" charset="0"/>
              <a:cs typeface="Cavolini" panose="03000502040302020204" pitchFamily="66" charset="0"/>
            </a:endParaRPr>
          </a:p>
          <a:p>
            <a:pPr algn="ctr">
              <a:spcAft>
                <a:spcPts val="600"/>
              </a:spcAft>
            </a:pPr>
            <a:endParaRPr lang="en-US" dirty="0">
              <a:solidFill>
                <a:srgbClr val="FFFFFF"/>
              </a:solidFill>
              <a:latin typeface="+mn-lt"/>
              <a:ea typeface="Cambria" panose="02040503050406030204" pitchFamily="18" charset="0"/>
              <a:cs typeface="Cavolini" panose="03000502040302020204" pitchFamily="66" charset="0"/>
            </a:endParaRPr>
          </a:p>
          <a:p>
            <a:pPr algn="ctr">
              <a:spcAft>
                <a:spcPts val="600"/>
              </a:spcAft>
            </a:pPr>
            <a:endParaRPr lang="en-US" dirty="0">
              <a:solidFill>
                <a:srgbClr val="FFFFFF"/>
              </a:solidFill>
              <a:latin typeface="+mn-lt"/>
              <a:ea typeface="Cambria" panose="02040503050406030204" pitchFamily="18" charset="0"/>
              <a:cs typeface="Cavolini" panose="03000502040302020204" pitchFamily="66" charset="0"/>
            </a:endParaRPr>
          </a:p>
          <a:p>
            <a:pPr algn="ctr">
              <a:spcAft>
                <a:spcPts val="600"/>
              </a:spcAft>
            </a:pPr>
            <a:endParaRPr lang="en-US" dirty="0">
              <a:solidFill>
                <a:srgbClr val="FFFFFF"/>
              </a:solidFill>
              <a:latin typeface="+mn-lt"/>
              <a:ea typeface="Cambria" panose="02040503050406030204" pitchFamily="18" charset="0"/>
              <a:cs typeface="Cavolini" panose="03000502040302020204" pitchFamily="66" charset="0"/>
            </a:endParaRPr>
          </a:p>
          <a:p>
            <a:pPr algn="ctr">
              <a:spcAft>
                <a:spcPts val="600"/>
              </a:spcAft>
            </a:pPr>
            <a:endParaRPr lang="en-US" dirty="0">
              <a:solidFill>
                <a:srgbClr val="FFFFFF"/>
              </a:solidFill>
              <a:latin typeface="+mn-lt"/>
              <a:ea typeface="Cambria" panose="02040503050406030204" pitchFamily="18" charset="0"/>
              <a:cs typeface="Cavolini" panose="03000502040302020204" pitchFamily="66" charset="0"/>
            </a:endParaRPr>
          </a:p>
          <a:p>
            <a:pPr algn="ctr">
              <a:spcAft>
                <a:spcPts val="600"/>
              </a:spcAft>
            </a:pPr>
            <a:endParaRPr lang="en-US" dirty="0">
              <a:solidFill>
                <a:srgbClr val="FFFFFF"/>
              </a:solidFill>
              <a:latin typeface="+mn-lt"/>
              <a:ea typeface="Cambria" panose="02040503050406030204" pitchFamily="18" charset="0"/>
              <a:cs typeface="Cavolini" panose="03000502040302020204" pitchFamily="66" charset="0"/>
            </a:endParaRPr>
          </a:p>
          <a:p>
            <a:pPr algn="ctr"/>
            <a:r>
              <a:rPr lang="lt-LT" b="1" dirty="0">
                <a:solidFill>
                  <a:srgbClr val="FFFFFF"/>
                </a:solidFill>
                <a:latin typeface="+mn-lt"/>
                <a:ea typeface="Cambria" panose="02040503050406030204" pitchFamily="18" charset="0"/>
                <a:cs typeface="Cavolini" panose="03000502040302020204" pitchFamily="66" charset="0"/>
              </a:rPr>
              <a:t>Vilnius</a:t>
            </a:r>
          </a:p>
          <a:p>
            <a:pPr algn="ctr"/>
            <a:r>
              <a:rPr lang="lt-LT" b="1" dirty="0">
                <a:solidFill>
                  <a:srgbClr val="FFFFFF"/>
                </a:solidFill>
                <a:latin typeface="+mn-lt"/>
                <a:ea typeface="Cambria" panose="02040503050406030204" pitchFamily="18" charset="0"/>
                <a:cs typeface="Cavolini" panose="03000502040302020204" pitchFamily="66" charset="0"/>
              </a:rPr>
              <a:t>202</a:t>
            </a:r>
            <a:r>
              <a:rPr lang="en-US" b="1" dirty="0">
                <a:solidFill>
                  <a:srgbClr val="FFFFFF"/>
                </a:solidFill>
                <a:latin typeface="+mn-lt"/>
                <a:ea typeface="Cambria" panose="02040503050406030204" pitchFamily="18" charset="0"/>
                <a:cs typeface="Cavolini" panose="03000502040302020204" pitchFamily="66" charset="0"/>
              </a:rPr>
              <a:t>1</a:t>
            </a:r>
            <a:r>
              <a:rPr lang="lt-LT" b="1" dirty="0">
                <a:solidFill>
                  <a:srgbClr val="FFFFFF"/>
                </a:solidFill>
                <a:latin typeface="+mn-lt"/>
                <a:ea typeface="Cambria" panose="02040503050406030204" pitchFamily="18" charset="0"/>
                <a:cs typeface="Cavolini" panose="03000502040302020204" pitchFamily="66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+mn-lt"/>
                <a:ea typeface="Cambria" panose="02040503050406030204" pitchFamily="18" charset="0"/>
                <a:cs typeface="Cavolini" panose="03000502040302020204" pitchFamily="66" charset="0"/>
              </a:rPr>
              <a:t>0</a:t>
            </a:r>
            <a:r>
              <a:rPr lang="lt-LT" b="1" dirty="0">
                <a:solidFill>
                  <a:srgbClr val="FFFFFF"/>
                </a:solidFill>
                <a:latin typeface="+mn-lt"/>
                <a:ea typeface="Cambria" panose="02040503050406030204" pitchFamily="18" charset="0"/>
                <a:cs typeface="Cavolini" panose="03000502040302020204" pitchFamily="66" charset="0"/>
              </a:rPr>
              <a:t>2 </a:t>
            </a:r>
            <a:r>
              <a:rPr lang="en-US" b="1" dirty="0">
                <a:solidFill>
                  <a:srgbClr val="FFFFFF"/>
                </a:solidFill>
                <a:latin typeface="+mn-lt"/>
                <a:ea typeface="Cambria" panose="02040503050406030204" pitchFamily="18" charset="0"/>
                <a:cs typeface="Cavolini" panose="03000502040302020204" pitchFamily="66" charset="0"/>
              </a:rPr>
              <a:t>09</a:t>
            </a:r>
            <a:endParaRPr lang="lt-LT" b="1" dirty="0">
              <a:solidFill>
                <a:srgbClr val="FFFFFF"/>
              </a:solidFill>
              <a:latin typeface="+mn-lt"/>
              <a:ea typeface="Cambria" panose="02040503050406030204" pitchFamily="18" charset="0"/>
              <a:cs typeface="Cavolini" panose="03000502040302020204" pitchFamily="66" charset="0"/>
            </a:endParaRP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A6D5E9F9-ED38-4535-9318-D7A6C623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1D83-EAD9-435E-ABDE-FB50BA66EF46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07281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Lentelė 15">
            <a:extLst>
              <a:ext uri="{FF2B5EF4-FFF2-40B4-BE49-F238E27FC236}">
                <a16:creationId xmlns:a16="http://schemas.microsoft.com/office/drawing/2014/main" id="{176BEBA5-E225-455D-B6F0-58E42F4702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860060"/>
              </p:ext>
            </p:extLst>
          </p:nvPr>
        </p:nvGraphicFramePr>
        <p:xfrm>
          <a:off x="1096963" y="245660"/>
          <a:ext cx="10058400" cy="5896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55757537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08125778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24241497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976968053"/>
                    </a:ext>
                  </a:extLst>
                </a:gridCol>
              </a:tblGrid>
              <a:tr h="516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2000" dirty="0">
                          <a:latin typeface="+mn-lt"/>
                        </a:rPr>
                        <a:t>VVG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2000" dirty="0">
                          <a:latin typeface="+mn-lt"/>
                        </a:rPr>
                        <a:t>PARAMOS SUMA, 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2000" dirty="0">
                          <a:latin typeface="+mn-lt"/>
                        </a:rPr>
                        <a:t>VVG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2000" dirty="0">
                          <a:latin typeface="+mn-lt"/>
                        </a:rPr>
                        <a:t>PARAMOS SUMA, 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2874362"/>
                  </a:ext>
                </a:extLst>
              </a:tr>
              <a:tr h="516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Pagėgių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1087037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Tauragės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1374110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280988"/>
                  </a:ext>
                </a:extLst>
              </a:tr>
              <a:tr h="516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Skuodo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1170295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Plungės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1388341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1573265"/>
                  </a:ext>
                </a:extLst>
              </a:tr>
              <a:tr h="516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Elektrėnų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1233651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Utenos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1398280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5228868"/>
                  </a:ext>
                </a:extLst>
              </a:tr>
              <a:tr h="516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Širvintų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1270981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Telšių r. sav. + Rietavo sav.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1407268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5724297"/>
                  </a:ext>
                </a:extLst>
              </a:tr>
              <a:tr h="516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Kazlų Rūdos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1282751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Zarasų r. sav. + Visagino sav.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1422769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4725793"/>
                  </a:ext>
                </a:extLst>
              </a:tr>
              <a:tr h="516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Druskininkų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1287698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Akmenės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1437104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9405886"/>
                  </a:ext>
                </a:extLst>
              </a:tr>
              <a:tr h="516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Kalvarijos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1303727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Trakų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1439517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8701043"/>
                  </a:ext>
                </a:extLst>
              </a:tr>
              <a:tr h="516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Šilalės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1349830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Pakruojo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1443167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1700451"/>
                  </a:ext>
                </a:extLst>
              </a:tr>
              <a:tr h="516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Kupiškio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1357788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Varėnos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1453937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3176995"/>
                  </a:ext>
                </a:extLst>
              </a:tr>
              <a:tr h="516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Kretingos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1362058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Prienų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1458378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237911"/>
                  </a:ext>
                </a:extLst>
              </a:tr>
            </a:tbl>
          </a:graphicData>
        </a:graphic>
      </p:graphicFrame>
      <p:sp>
        <p:nvSpPr>
          <p:cNvPr id="16" name="Skaidrės numerio vietos rezervavimo ženklas 15">
            <a:extLst>
              <a:ext uri="{FF2B5EF4-FFF2-40B4-BE49-F238E27FC236}">
                <a16:creationId xmlns:a16="http://schemas.microsoft.com/office/drawing/2014/main" id="{AFDFCC05-92C6-4BEB-97F0-54264CF5E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1D83-EAD9-435E-ABDE-FB50BA66EF46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91566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Lentelė 15">
            <a:extLst>
              <a:ext uri="{FF2B5EF4-FFF2-40B4-BE49-F238E27FC236}">
                <a16:creationId xmlns:a16="http://schemas.microsoft.com/office/drawing/2014/main" id="{176BEBA5-E225-455D-B6F0-58E42F4702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957265"/>
              </p:ext>
            </p:extLst>
          </p:nvPr>
        </p:nvGraphicFramePr>
        <p:xfrm>
          <a:off x="1096963" y="245660"/>
          <a:ext cx="10058400" cy="5679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55757537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08125778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24241497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976968053"/>
                    </a:ext>
                  </a:extLst>
                </a:gridCol>
              </a:tblGrid>
              <a:tr h="516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latin typeface="+mn-lt"/>
                        </a:rPr>
                        <a:t>VVG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latin typeface="+mn-lt"/>
                        </a:rPr>
                        <a:t>PARAMOS SUMA, 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latin typeface="+mn-lt"/>
                        </a:rPr>
                        <a:t>VVG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latin typeface="+mn-lt"/>
                        </a:rPr>
                        <a:t>PARAMOS SUMA, 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2874362"/>
                  </a:ext>
                </a:extLst>
              </a:tr>
              <a:tr h="516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Joniškio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1481353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Biržų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1563088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280988"/>
                  </a:ext>
                </a:extLst>
              </a:tr>
              <a:tr h="516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Jonavos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1487923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Pasvalio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1567377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1573265"/>
                  </a:ext>
                </a:extLst>
              </a:tr>
              <a:tr h="516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Ukmergės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1496122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Radviliškio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1580507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5228868"/>
                  </a:ext>
                </a:extLst>
              </a:tr>
              <a:tr h="516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Jurbarko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1497758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Šilutės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1588614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5724297"/>
                  </a:ext>
                </a:extLst>
              </a:tr>
              <a:tr h="516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Marijampolės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1502360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Kėdainių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1605280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4725793"/>
                  </a:ext>
                </a:extLst>
              </a:tr>
              <a:tr h="516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Mažeikių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1502753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Rokiškio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1625518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9405886"/>
                  </a:ext>
                </a:extLst>
              </a:tr>
              <a:tr h="516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Ignalinos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1519971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Anykščių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1628638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8701043"/>
                  </a:ext>
                </a:extLst>
              </a:tr>
              <a:tr h="516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Molėtų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1535758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Kelmės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1639521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1700451"/>
                  </a:ext>
                </a:extLst>
              </a:tr>
              <a:tr h="516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Kaišiadorių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1540081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Raseinių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1657348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3176995"/>
                  </a:ext>
                </a:extLst>
              </a:tr>
              <a:tr h="516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Švenčionių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1562382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Šakių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1657959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237911"/>
                  </a:ext>
                </a:extLst>
              </a:tr>
            </a:tbl>
          </a:graphicData>
        </a:graphic>
      </p:graphicFrame>
      <p:sp>
        <p:nvSpPr>
          <p:cNvPr id="2" name="Skaidrės numerio vietos rezervavimo ženklas 1">
            <a:extLst>
              <a:ext uri="{FF2B5EF4-FFF2-40B4-BE49-F238E27FC236}">
                <a16:creationId xmlns:a16="http://schemas.microsoft.com/office/drawing/2014/main" id="{CEB7E26D-5200-49D8-A247-EFBAC91F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1D83-EAD9-435E-ABDE-FB50BA66EF46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83749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387EEFFE-FBB5-4021-8D7D-0D121305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1D83-EAD9-435E-ABDE-FB50BA66EF46}" type="slidenum">
              <a:rPr lang="lt-LT" smtClean="0"/>
              <a:t>12</a:t>
            </a:fld>
            <a:endParaRPr lang="lt-LT"/>
          </a:p>
        </p:txBody>
      </p:sp>
      <p:graphicFrame>
        <p:nvGraphicFramePr>
          <p:cNvPr id="14" name="Lentelė 15">
            <a:extLst>
              <a:ext uri="{FF2B5EF4-FFF2-40B4-BE49-F238E27FC236}">
                <a16:creationId xmlns:a16="http://schemas.microsoft.com/office/drawing/2014/main" id="{176BEBA5-E225-455D-B6F0-58E42F47029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59544765"/>
              </p:ext>
            </p:extLst>
          </p:nvPr>
        </p:nvGraphicFramePr>
        <p:xfrm>
          <a:off x="1172817" y="1371600"/>
          <a:ext cx="10039666" cy="4745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223">
                  <a:extLst>
                    <a:ext uri="{9D8B030D-6E8A-4147-A177-3AD203B41FA5}">
                      <a16:colId xmlns:a16="http://schemas.microsoft.com/office/drawing/2014/main" val="557575374"/>
                    </a:ext>
                  </a:extLst>
                </a:gridCol>
                <a:gridCol w="4934443">
                  <a:extLst>
                    <a:ext uri="{9D8B030D-6E8A-4147-A177-3AD203B41FA5}">
                      <a16:colId xmlns:a16="http://schemas.microsoft.com/office/drawing/2014/main" val="3081257788"/>
                    </a:ext>
                  </a:extLst>
                </a:gridCol>
              </a:tblGrid>
              <a:tr h="7946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latin typeface="+mn-lt"/>
                        </a:rPr>
                        <a:t>VVG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1800" dirty="0">
                          <a:latin typeface="+mn-lt"/>
                        </a:rPr>
                        <a:t>PARAMOS SUMA, 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2874362"/>
                  </a:ext>
                </a:extLst>
              </a:tr>
              <a:tr h="404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Klaipėdos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1677389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280988"/>
                  </a:ext>
                </a:extLst>
              </a:tr>
              <a:tr h="404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Vilkaviškio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1678220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1573265"/>
                  </a:ext>
                </a:extLst>
              </a:tr>
              <a:tr h="404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Šiaulių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1692749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5228868"/>
                  </a:ext>
                </a:extLst>
              </a:tr>
              <a:tr h="404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Lazdijų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1720906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5724297"/>
                  </a:ext>
                </a:extLst>
              </a:tr>
              <a:tr h="712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Alytaus r. sav.+ Birštono sav.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1731626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4725793"/>
                  </a:ext>
                </a:extLst>
              </a:tr>
              <a:tr h="404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Šalčininkų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1740851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9405886"/>
                  </a:ext>
                </a:extLst>
              </a:tr>
              <a:tr h="404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Panevėžio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1790380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8701043"/>
                  </a:ext>
                </a:extLst>
              </a:tr>
              <a:tr h="404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Kauno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2238942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1700451"/>
                  </a:ext>
                </a:extLst>
              </a:tr>
              <a:tr h="404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Vilniaus r. sav.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2456306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317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432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3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19">
            <a:extLst>
              <a:ext uri="{FF2B5EF4-FFF2-40B4-BE49-F238E27FC236}">
                <a16:creationId xmlns:a16="http://schemas.microsoft.com/office/drawing/2014/main" id="{88C4CF77-7AF8-4122-A7B0-041ABDF1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D509D458-5758-41CE-89DE-485C1BBCD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1D38966F-378A-47DC-83CC-D5A783224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id="{E3912666-7B3F-4053-A10F-DA71227D5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9633" y="988742"/>
            <a:ext cx="3701883" cy="4880518"/>
          </a:xfrm>
          <a:ln w="25400" cap="sq">
            <a:noFill/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lt-LT" dirty="0">
                <a:solidFill>
                  <a:srgbClr val="FFFFFF"/>
                </a:solidFill>
              </a:rPr>
              <a:t>Ačiū už dėmesį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6A4E37E8-9246-4255-A45B-E48C00AD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2820" y="6296279"/>
            <a:ext cx="6309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D4B81D83-EAD9-435E-ABDE-FB50BA66EF46}" type="slidenum">
              <a:rPr lang="en-US">
                <a:solidFill>
                  <a:schemeClr val="tx2"/>
                </a:solidFill>
              </a:rPr>
              <a:pPr algn="l">
                <a:spcAft>
                  <a:spcPts val="600"/>
                </a:spcAft>
              </a:pPr>
              <a:t>13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9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>
            <a:extLst>
              <a:ext uri="{FF2B5EF4-FFF2-40B4-BE49-F238E27FC236}">
                <a16:creationId xmlns:a16="http://schemas.microsoft.com/office/drawing/2014/main" id="{074CFEB1-F488-43F9-833B-8C7E90209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286604"/>
            <a:ext cx="10972799" cy="736282"/>
          </a:xfrm>
        </p:spPr>
        <p:txBody>
          <a:bodyPr>
            <a:noAutofit/>
          </a:bodyPr>
          <a:lstStyle/>
          <a:p>
            <a:pPr algn="ctr"/>
            <a:r>
              <a:rPr lang="lt-LT" sz="3600" dirty="0"/>
              <a:t>VIEŠOJI PARAMA KAIMO PLĖTRAI IR LEADER, MLN. EUR 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C1DC01EE-39B1-43A8-A996-55727A646C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lt-LT" dirty="0"/>
              <a:t>KAIMO PLĖTRA </a:t>
            </a:r>
          </a:p>
        </p:txBody>
      </p:sp>
      <p:graphicFrame>
        <p:nvGraphicFramePr>
          <p:cNvPr id="11" name="Turinio vietos rezervavimo ženklas 10">
            <a:extLst>
              <a:ext uri="{FF2B5EF4-FFF2-40B4-BE49-F238E27FC236}">
                <a16:creationId xmlns:a16="http://schemas.microsoft.com/office/drawing/2014/main" id="{CB801617-9601-465C-A458-354C8AC726C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89946159"/>
              </p:ext>
            </p:extLst>
          </p:nvPr>
        </p:nvGraphicFramePr>
        <p:xfrm>
          <a:off x="1096963" y="2582863"/>
          <a:ext cx="4938712" cy="337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o vietos rezervavimo ženklas 6">
            <a:extLst>
              <a:ext uri="{FF2B5EF4-FFF2-40B4-BE49-F238E27FC236}">
                <a16:creationId xmlns:a16="http://schemas.microsoft.com/office/drawing/2014/main" id="{71B4888C-BB04-4D39-B196-1454C39EC3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lt-LT" dirty="0"/>
              <a:t>LEADER  </a:t>
            </a:r>
          </a:p>
        </p:txBody>
      </p:sp>
      <p:graphicFrame>
        <p:nvGraphicFramePr>
          <p:cNvPr id="17" name="Turinio vietos rezervavimo ženklas 16">
            <a:extLst>
              <a:ext uri="{FF2B5EF4-FFF2-40B4-BE49-F238E27FC236}">
                <a16:creationId xmlns:a16="http://schemas.microsoft.com/office/drawing/2014/main" id="{0CDD456E-87E4-4472-AFB3-2DE392BCB48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38607307"/>
              </p:ext>
            </p:extLst>
          </p:nvPr>
        </p:nvGraphicFramePr>
        <p:xfrm>
          <a:off x="6218238" y="2582863"/>
          <a:ext cx="4937125" cy="337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kaidrės numerio vietos rezervavimo ženklas 1">
            <a:extLst>
              <a:ext uri="{FF2B5EF4-FFF2-40B4-BE49-F238E27FC236}">
                <a16:creationId xmlns:a16="http://schemas.microsoft.com/office/drawing/2014/main" id="{44D272F5-8173-4694-8B71-6B7408EF5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1D83-EAD9-435E-ABDE-FB50BA66EF46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40998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Turinio vietos rezervavimo ženklas 8">
            <a:extLst>
              <a:ext uri="{FF2B5EF4-FFF2-40B4-BE49-F238E27FC236}">
                <a16:creationId xmlns:a16="http://schemas.microsoft.com/office/drawing/2014/main" id="{218B7DE1-6319-410F-8226-C751A1743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3356" y="2689265"/>
            <a:ext cx="10337292" cy="1473063"/>
          </a:xfrm>
          <a:prstGeom prst="rect">
            <a:avLst/>
          </a:prstGeom>
        </p:spPr>
      </p:pic>
      <p:pic>
        <p:nvPicPr>
          <p:cNvPr id="15" name="Paveikslėlis 14" descr="Paveikslėlis, kuriame yra žinutė, iliustracija&#10;&#10;Automatiškai sugeneruotas aprašymas">
            <a:extLst>
              <a:ext uri="{FF2B5EF4-FFF2-40B4-BE49-F238E27FC236}">
                <a16:creationId xmlns:a16="http://schemas.microsoft.com/office/drawing/2014/main" id="{937A9E9F-CE02-4C9E-A7D2-50BB63F88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147" y="1154670"/>
            <a:ext cx="1284838" cy="1473063"/>
          </a:xfrm>
          <a:prstGeom prst="rect">
            <a:avLst/>
          </a:prstGeom>
        </p:spPr>
      </p:pic>
      <p:pic>
        <p:nvPicPr>
          <p:cNvPr id="19" name="Grafinis elementas 18" descr="Nykščio aukštyn ženklas">
            <a:extLst>
              <a:ext uri="{FF2B5EF4-FFF2-40B4-BE49-F238E27FC236}">
                <a16:creationId xmlns:a16="http://schemas.microsoft.com/office/drawing/2014/main" id="{81E4E07E-DA5A-4B52-AC6F-98AE995C5D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1689" y="2051937"/>
            <a:ext cx="575796" cy="575796"/>
          </a:xfrm>
          <a:prstGeom prst="rect">
            <a:avLst/>
          </a:prstGeom>
        </p:spPr>
      </p:pic>
      <p:pic>
        <p:nvPicPr>
          <p:cNvPr id="26" name="Paveikslėlis 25">
            <a:extLst>
              <a:ext uri="{FF2B5EF4-FFF2-40B4-BE49-F238E27FC236}">
                <a16:creationId xmlns:a16="http://schemas.microsoft.com/office/drawing/2014/main" id="{8DF1EDD2-922F-42EA-B843-BBD39CF2BE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0945" y="2084187"/>
            <a:ext cx="573074" cy="573074"/>
          </a:xfrm>
          <a:prstGeom prst="rect">
            <a:avLst/>
          </a:prstGeom>
        </p:spPr>
      </p:pic>
      <p:pic>
        <p:nvPicPr>
          <p:cNvPr id="28" name="Paveikslėlis 27">
            <a:extLst>
              <a:ext uri="{FF2B5EF4-FFF2-40B4-BE49-F238E27FC236}">
                <a16:creationId xmlns:a16="http://schemas.microsoft.com/office/drawing/2014/main" id="{F7EBDD07-4844-44A6-8853-1465428C9A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1972" y="2100189"/>
            <a:ext cx="573074" cy="573074"/>
          </a:xfrm>
          <a:prstGeom prst="rect">
            <a:avLst/>
          </a:prstGeom>
        </p:spPr>
      </p:pic>
      <p:pic>
        <p:nvPicPr>
          <p:cNvPr id="30" name="Paveikslėlis 29">
            <a:extLst>
              <a:ext uri="{FF2B5EF4-FFF2-40B4-BE49-F238E27FC236}">
                <a16:creationId xmlns:a16="http://schemas.microsoft.com/office/drawing/2014/main" id="{68C70A75-1E18-4CA8-8999-4EDA774246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7344" y="2100189"/>
            <a:ext cx="573074" cy="573074"/>
          </a:xfrm>
          <a:prstGeom prst="rect">
            <a:avLst/>
          </a:prstGeom>
        </p:spPr>
      </p:pic>
      <p:pic>
        <p:nvPicPr>
          <p:cNvPr id="31" name="Paveikslėlis 30">
            <a:extLst>
              <a:ext uri="{FF2B5EF4-FFF2-40B4-BE49-F238E27FC236}">
                <a16:creationId xmlns:a16="http://schemas.microsoft.com/office/drawing/2014/main" id="{EC500558-C863-4634-94A2-FC33EEA013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6317" y="2051937"/>
            <a:ext cx="573074" cy="573074"/>
          </a:xfrm>
          <a:prstGeom prst="rect">
            <a:avLst/>
          </a:prstGeom>
        </p:spPr>
      </p:pic>
      <p:pic>
        <p:nvPicPr>
          <p:cNvPr id="32" name="Paveikslėlis 31">
            <a:extLst>
              <a:ext uri="{FF2B5EF4-FFF2-40B4-BE49-F238E27FC236}">
                <a16:creationId xmlns:a16="http://schemas.microsoft.com/office/drawing/2014/main" id="{46A945D9-F24B-47D7-9371-872BD4BEAD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4997" y="2051937"/>
            <a:ext cx="573074" cy="573074"/>
          </a:xfrm>
          <a:prstGeom prst="rect">
            <a:avLst/>
          </a:prstGeom>
        </p:spPr>
      </p:pic>
      <p:pic>
        <p:nvPicPr>
          <p:cNvPr id="33" name="Paveikslėlis 32">
            <a:extLst>
              <a:ext uri="{FF2B5EF4-FFF2-40B4-BE49-F238E27FC236}">
                <a16:creationId xmlns:a16="http://schemas.microsoft.com/office/drawing/2014/main" id="{E3D78DE4-14DE-485F-A0ED-3D5CCD9D53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2791" y="2046671"/>
            <a:ext cx="573074" cy="57307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14262AF-F3A0-4BD4-B3F1-6D6B94002EBA}"/>
              </a:ext>
            </a:extLst>
          </p:cNvPr>
          <p:cNvSpPr txBox="1"/>
          <p:nvPr/>
        </p:nvSpPr>
        <p:spPr>
          <a:xfrm>
            <a:off x="1524746" y="4734983"/>
            <a:ext cx="78440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dirty="0">
                <a:latin typeface="+mj-lt"/>
              </a:rPr>
              <a:t>BŽŪP TIKSLŲ IR LEADER</a:t>
            </a:r>
          </a:p>
          <a:p>
            <a:r>
              <a:rPr lang="lt-LT" sz="4400" dirty="0">
                <a:latin typeface="+mj-lt"/>
              </a:rPr>
              <a:t>SANTYKIS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443A66-1028-4D2F-BDC0-FC90AED128DF}"/>
              </a:ext>
            </a:extLst>
          </p:cNvPr>
          <p:cNvSpPr txBox="1"/>
          <p:nvPr/>
        </p:nvSpPr>
        <p:spPr>
          <a:xfrm>
            <a:off x="7999751" y="4512839"/>
            <a:ext cx="32830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8 TIKSLAS</a:t>
            </a:r>
          </a:p>
          <a:p>
            <a:pPr algn="ctr"/>
            <a:r>
              <a:rPr lang="lt-LT" dirty="0"/>
              <a:t>,,Skatinti </a:t>
            </a:r>
            <a:r>
              <a:rPr lang="lt-LT" b="1" i="1" dirty="0">
                <a:solidFill>
                  <a:srgbClr val="FF0000"/>
                </a:solidFill>
              </a:rPr>
              <a:t>užimtumą</a:t>
            </a:r>
            <a:r>
              <a:rPr lang="lt-LT" dirty="0"/>
              <a:t>, augimą, </a:t>
            </a:r>
            <a:r>
              <a:rPr lang="lt-LT" b="1" i="1" dirty="0">
                <a:solidFill>
                  <a:srgbClr val="FF0000"/>
                </a:solidFill>
              </a:rPr>
              <a:t>socialinę įtrauktį</a:t>
            </a:r>
            <a:r>
              <a:rPr lang="lt-LT" b="1" dirty="0">
                <a:solidFill>
                  <a:srgbClr val="FF0000"/>
                </a:solidFill>
              </a:rPr>
              <a:t> </a:t>
            </a:r>
            <a:r>
              <a:rPr lang="lt-LT" dirty="0"/>
              <a:t>ir </a:t>
            </a:r>
            <a:r>
              <a:rPr lang="lt-LT" b="1" i="1" dirty="0">
                <a:solidFill>
                  <a:srgbClr val="FF0000"/>
                </a:solidFill>
              </a:rPr>
              <a:t>vietos plėtrą</a:t>
            </a:r>
            <a:r>
              <a:rPr lang="lt-LT" b="1" dirty="0">
                <a:solidFill>
                  <a:srgbClr val="FF0000"/>
                </a:solidFill>
              </a:rPr>
              <a:t> </a:t>
            </a:r>
            <a:r>
              <a:rPr lang="lt-LT" dirty="0"/>
              <a:t>kaimo vietovėse, be kita ko, bioekonomikos ir darnaus miškų ūkio sektoriuose“ </a:t>
            </a:r>
          </a:p>
        </p:txBody>
      </p:sp>
      <p:cxnSp>
        <p:nvCxnSpPr>
          <p:cNvPr id="4" name="Tiesioji rodyklės jungtis 3">
            <a:extLst>
              <a:ext uri="{FF2B5EF4-FFF2-40B4-BE49-F238E27FC236}">
                <a16:creationId xmlns:a16="http://schemas.microsoft.com/office/drawing/2014/main" id="{12CD61B8-A3E9-42C3-99D3-CF6B1EF2FFA9}"/>
              </a:ext>
            </a:extLst>
          </p:cNvPr>
          <p:cNvCxnSpPr>
            <a:stCxn id="2" idx="0"/>
          </p:cNvCxnSpPr>
          <p:nvPr/>
        </p:nvCxnSpPr>
        <p:spPr>
          <a:xfrm flipV="1">
            <a:off x="9641281" y="4162328"/>
            <a:ext cx="0" cy="3505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6B425FF8-97C2-4043-BBCB-E6A8C77F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1D83-EAD9-435E-ABDE-FB50BA66EF46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4646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773E38E-DDCA-44D0-B4ED-B23CDF5C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1"/>
            <a:ext cx="3200400" cy="2286000"/>
          </a:xfrm>
        </p:spPr>
        <p:txBody>
          <a:bodyPr/>
          <a:lstStyle/>
          <a:p>
            <a:pPr algn="ctr"/>
            <a:r>
              <a:rPr lang="lt-LT" dirty="0"/>
              <a:t>LEADER LĖŠŲ PASKIRSTYMO PRINCIPAI </a:t>
            </a:r>
          </a:p>
        </p:txBody>
      </p:sp>
      <p:graphicFrame>
        <p:nvGraphicFramePr>
          <p:cNvPr id="6" name="Turinio vietos rezervavimo ženklas 5">
            <a:extLst>
              <a:ext uri="{FF2B5EF4-FFF2-40B4-BE49-F238E27FC236}">
                <a16:creationId xmlns:a16="http://schemas.microsoft.com/office/drawing/2014/main" id="{23C83F35-4CE0-4D5C-9AFC-976C6A4D8E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716379"/>
              </p:ext>
            </p:extLst>
          </p:nvPr>
        </p:nvGraphicFramePr>
        <p:xfrm>
          <a:off x="4719608" y="293482"/>
          <a:ext cx="6492875" cy="6531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id="{DAEB9F56-9515-4A40-BE3A-0EFF02DCB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3915" y="2873829"/>
            <a:ext cx="3200400" cy="2876204"/>
          </a:xfrm>
        </p:spPr>
        <p:txBody>
          <a:bodyPr>
            <a:normAutofit/>
          </a:bodyPr>
          <a:lstStyle/>
          <a:p>
            <a:pPr marL="285750" indent="-285750" algn="ctr">
              <a:buFontTx/>
              <a:buChar char="-"/>
            </a:pPr>
            <a:r>
              <a:rPr lang="lt-LT" sz="1800" dirty="0"/>
              <a:t>SOCIALINIAI TERITORIJOS RODIKLIAI (SKURDAS IR NEDARBAS) </a:t>
            </a:r>
          </a:p>
          <a:p>
            <a:pPr marL="285750" indent="-285750" algn="ctr">
              <a:buFontTx/>
              <a:buChar char="-"/>
            </a:pPr>
            <a:r>
              <a:rPr lang="lt-LT" sz="1800" dirty="0"/>
              <a:t>+</a:t>
            </a:r>
          </a:p>
          <a:p>
            <a:pPr marL="285750" indent="-285750" algn="ctr">
              <a:buFontTx/>
              <a:buChar char="-"/>
            </a:pPr>
            <a:r>
              <a:rPr lang="lt-LT" sz="1800" dirty="0"/>
              <a:t>GYVENTOJŲ SKAIČIUS</a:t>
            </a:r>
          </a:p>
          <a:p>
            <a:pPr marL="285750" indent="-285750" algn="ctr">
              <a:buFontTx/>
              <a:buChar char="-"/>
            </a:pPr>
            <a:r>
              <a:rPr lang="lt-LT" sz="1800" dirty="0"/>
              <a:t>+</a:t>
            </a:r>
          </a:p>
          <a:p>
            <a:pPr marL="285750" indent="-285750" algn="ctr">
              <a:buFontTx/>
              <a:buChar char="-"/>
            </a:pPr>
            <a:r>
              <a:rPr lang="lt-LT" sz="1800" dirty="0"/>
              <a:t>VISOMS VVG VIENODA BAZINĖ PARAMOS SUMA  </a:t>
            </a:r>
          </a:p>
        </p:txBody>
      </p:sp>
      <p:sp>
        <p:nvSpPr>
          <p:cNvPr id="3" name="Skaidrės numerio vietos rezervavimo ženklas 2">
            <a:extLst>
              <a:ext uri="{FF2B5EF4-FFF2-40B4-BE49-F238E27FC236}">
                <a16:creationId xmlns:a16="http://schemas.microsoft.com/office/drawing/2014/main" id="{CCA9B454-1B5E-4BE6-A8C5-0CAE2AEA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1D83-EAD9-435E-ABDE-FB50BA66EF46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522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Pavadinimas 6">
            <a:extLst>
              <a:ext uri="{FF2B5EF4-FFF2-40B4-BE49-F238E27FC236}">
                <a16:creationId xmlns:a16="http://schemas.microsoft.com/office/drawing/2014/main" id="{ACB7E158-FBE3-4954-BEC9-170A7030F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52936"/>
            <a:ext cx="11791666" cy="1028715"/>
          </a:xfrm>
        </p:spPr>
        <p:txBody>
          <a:bodyPr>
            <a:noAutofit/>
          </a:bodyPr>
          <a:lstStyle/>
          <a:p>
            <a:pPr algn="ctr"/>
            <a:r>
              <a:rPr lang="lt-LT" sz="2400" dirty="0">
                <a:solidFill>
                  <a:srgbClr val="FFFFFF"/>
                </a:solidFill>
              </a:rPr>
              <a:t>2020 m. EK rekomendacijose Lietuvai konstatuojama: </a:t>
            </a:r>
            <a:br>
              <a:rPr lang="lt-LT" sz="2400" dirty="0">
                <a:solidFill>
                  <a:srgbClr val="FFFFFF"/>
                </a:solidFill>
              </a:rPr>
            </a:br>
            <a:r>
              <a:rPr lang="lt-LT" sz="2400" dirty="0">
                <a:solidFill>
                  <a:srgbClr val="FFFFFF"/>
                </a:solidFill>
              </a:rPr>
              <a:t> „Skurdo ir nelygybės lygis kaimo vietovėse yra vienas didžiausių ES . Skurdo ar socialinės atskirties rizika kaimo vietovėse (40 proc. 2018 m.) yra dvigubai didesnė nei miestuose (20 proc.)“.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73F35E6C-836E-4BE4-8B3C-AD5E2C0A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4B81D83-EAD9-435E-ABDE-FB50BA66EF46}" type="slidenum">
              <a:rPr lang="lt-LT" smtClean="0"/>
              <a:pPr>
                <a:spcAft>
                  <a:spcPts val="600"/>
                </a:spcAft>
              </a:pPr>
              <a:t>5</a:t>
            </a:fld>
            <a:endParaRPr lang="lt-LT"/>
          </a:p>
        </p:txBody>
      </p:sp>
      <p:graphicFrame>
        <p:nvGraphicFramePr>
          <p:cNvPr id="6" name="Turinio vietos rezervavimo ženklas 5">
            <a:extLst>
              <a:ext uri="{FF2B5EF4-FFF2-40B4-BE49-F238E27FC236}">
                <a16:creationId xmlns:a16="http://schemas.microsoft.com/office/drawing/2014/main" id="{60F2129E-626B-49D8-8544-6AF9A5D479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461893"/>
              </p:ext>
            </p:extLst>
          </p:nvPr>
        </p:nvGraphicFramePr>
        <p:xfrm>
          <a:off x="645744" y="352306"/>
          <a:ext cx="10900477" cy="4459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188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9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Pavadinimas 4">
            <a:extLst>
              <a:ext uri="{FF2B5EF4-FFF2-40B4-BE49-F238E27FC236}">
                <a16:creationId xmlns:a16="http://schemas.microsoft.com/office/drawing/2014/main" id="{80668C0B-173F-45F8-8171-F55CF750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62" y="5331473"/>
            <a:ext cx="11327642" cy="1028715"/>
          </a:xfrm>
        </p:spPr>
        <p:txBody>
          <a:bodyPr>
            <a:normAutofit/>
          </a:bodyPr>
          <a:lstStyle/>
          <a:p>
            <a:pPr algn="just"/>
            <a:r>
              <a:rPr lang="lt-LT" sz="2600" dirty="0">
                <a:solidFill>
                  <a:srgbClr val="FFFFFF"/>
                </a:solidFill>
                <a:latin typeface="+mn-lt"/>
              </a:rPr>
              <a:t>VVG atstovaujamų savivaldybių teritorijose paplitusio skurdo rizikos lygis svyruoja nuo 16,5 iki 38,5 proc. atskirose teritorijose, t. y. skiriasi 2,3 karto </a:t>
            </a: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0" name="Turinio vietos rezervavimo ženklas 9">
            <a:extLst>
              <a:ext uri="{FF2B5EF4-FFF2-40B4-BE49-F238E27FC236}">
                <a16:creationId xmlns:a16="http://schemas.microsoft.com/office/drawing/2014/main" id="{3AFC2768-CCC0-49C6-B708-62D5E1E0A0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567842"/>
              </p:ext>
            </p:extLst>
          </p:nvPr>
        </p:nvGraphicFramePr>
        <p:xfrm>
          <a:off x="313900" y="309668"/>
          <a:ext cx="11627892" cy="4418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02DC120B-D0C6-4571-B147-A9346ED2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1D83-EAD9-435E-ABDE-FB50BA66EF46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3400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6566E000-0C9B-4E36-8088-F7FAEA9D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6911" y="5613632"/>
            <a:ext cx="12192000" cy="1028715"/>
          </a:xfrm>
        </p:spPr>
        <p:txBody>
          <a:bodyPr>
            <a:noAutofit/>
          </a:bodyPr>
          <a:lstStyle/>
          <a:p>
            <a:pPr algn="ctr"/>
            <a:r>
              <a:rPr lang="lt-LT" sz="2400" dirty="0">
                <a:solidFill>
                  <a:schemeClr val="bg1"/>
                </a:solidFill>
              </a:rPr>
              <a:t>2020 m. EK rekomendacijoje Lietuvai konstatuojama: </a:t>
            </a:r>
            <a:br>
              <a:rPr lang="lt-LT" sz="2400" dirty="0">
                <a:solidFill>
                  <a:schemeClr val="bg1"/>
                </a:solidFill>
              </a:rPr>
            </a:br>
            <a:r>
              <a:rPr lang="lt-LT" sz="2400" dirty="0">
                <a:solidFill>
                  <a:schemeClr val="bg1"/>
                </a:solidFill>
              </a:rPr>
              <a:t>„Nedarbo lygis kaimo vietovėse išliko šiek tiek mažesnis nei 9,1 proc., t. y. gerokai didesnis už ES 27 vidurkį (6,3 proc.)“.</a:t>
            </a:r>
            <a:br>
              <a:rPr lang="lt-LT" sz="2400" dirty="0">
                <a:solidFill>
                  <a:schemeClr val="bg1"/>
                </a:solidFill>
              </a:rPr>
            </a:br>
            <a:r>
              <a:rPr lang="lt-L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lt-LT" sz="2400" dirty="0">
                <a:solidFill>
                  <a:schemeClr val="bg1"/>
                </a:solidFill>
              </a:rPr>
              <a:t>Nedarbo rodiklis – registruotų bedarbių ir darbinto amžiaus gyventojų santykis, proc., 2019 m.  </a:t>
            </a:r>
            <a:br>
              <a:rPr lang="lt-LT" sz="2400" dirty="0">
                <a:solidFill>
                  <a:schemeClr val="bg1"/>
                </a:solidFill>
              </a:rPr>
            </a:br>
            <a:endParaRPr lang="lt-LT" sz="24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id="{DB8155C4-67CF-4FFE-B47F-911EE11D64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224059"/>
              </p:ext>
            </p:extLst>
          </p:nvPr>
        </p:nvGraphicFramePr>
        <p:xfrm>
          <a:off x="176876" y="143315"/>
          <a:ext cx="11838213" cy="4842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AA8CE046-35C3-4ACD-BCA0-D29E39E1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1D83-EAD9-435E-ABDE-FB50BA66EF46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96571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6566E000-0C9B-4E36-8088-F7FAEA9D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Autofit/>
          </a:bodyPr>
          <a:lstStyle/>
          <a:p>
            <a:pPr algn="ctr"/>
            <a:r>
              <a:rPr lang="lt-LT" sz="2400" dirty="0">
                <a:solidFill>
                  <a:schemeClr val="bg1"/>
                </a:solidFill>
              </a:rPr>
              <a:t>2020 m. EK rekomendacijose Lietuvai konstatuojama:</a:t>
            </a:r>
            <a:br>
              <a:rPr lang="lt-LT" sz="2400" dirty="0">
                <a:solidFill>
                  <a:schemeClr val="bg1"/>
                </a:solidFill>
              </a:rPr>
            </a:br>
            <a:r>
              <a:rPr lang="lt-LT" sz="2400" dirty="0">
                <a:solidFill>
                  <a:schemeClr val="bg1"/>
                </a:solidFill>
              </a:rPr>
              <a:t>„2015–2019 m. Lietuvos kaimo vietovių gyventojų skaičius sumažėjo 8,8 proc. – tai didžiausias rodiklis ES“.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AA8CE046-35C3-4ACD-BCA0-D29E39E1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1D83-EAD9-435E-ABDE-FB50BA66EF46}" type="slidenum">
              <a:rPr lang="lt-LT" smtClean="0"/>
              <a:t>8</a:t>
            </a:fld>
            <a:endParaRPr lang="lt-LT"/>
          </a:p>
        </p:txBody>
      </p:sp>
      <p:graphicFrame>
        <p:nvGraphicFramePr>
          <p:cNvPr id="8" name="Turinio vietos rezervavimo ženklas 7">
            <a:extLst>
              <a:ext uri="{FF2B5EF4-FFF2-40B4-BE49-F238E27FC236}">
                <a16:creationId xmlns:a16="http://schemas.microsoft.com/office/drawing/2014/main" id="{BECF686F-38B9-483C-ACA8-466F49D793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972765"/>
              </p:ext>
            </p:extLst>
          </p:nvPr>
        </p:nvGraphicFramePr>
        <p:xfrm>
          <a:off x="228599" y="228600"/>
          <a:ext cx="11756571" cy="4644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475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Pavadinimas 4">
            <a:extLst>
              <a:ext uri="{FF2B5EF4-FFF2-40B4-BE49-F238E27FC236}">
                <a16:creationId xmlns:a16="http://schemas.microsoft.com/office/drawing/2014/main" id="{E3737A27-153C-4F0A-8197-83DFE9E5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lt-LT" dirty="0">
                <a:solidFill>
                  <a:srgbClr val="FFFFFF"/>
                </a:solidFill>
              </a:rPr>
              <a:t>LĖŠŲ PASKIRSTYMAS VVG 2023–2027 M.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3" name="Turinio vietos rezervavimo ženklas 12">
            <a:extLst>
              <a:ext uri="{FF2B5EF4-FFF2-40B4-BE49-F238E27FC236}">
                <a16:creationId xmlns:a16="http://schemas.microsoft.com/office/drawing/2014/main" id="{E105E366-A571-44C6-BC45-84213C7997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415233"/>
              </p:ext>
            </p:extLst>
          </p:nvPr>
        </p:nvGraphicFramePr>
        <p:xfrm>
          <a:off x="146957" y="0"/>
          <a:ext cx="12043502" cy="477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kaidrės numerio vietos rezervavimo ženklas 1">
            <a:extLst>
              <a:ext uri="{FF2B5EF4-FFF2-40B4-BE49-F238E27FC236}">
                <a16:creationId xmlns:a16="http://schemas.microsoft.com/office/drawing/2014/main" id="{E01649D7-61F5-4E9B-85FB-0B1376B5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1D83-EAD9-435E-ABDE-FB50BA66EF46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8584548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yvinė">
  <a:themeElements>
    <a:clrScheme name="Pasirinktinis 3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3F762A"/>
      </a:accent1>
      <a:accent2>
        <a:srgbClr val="678A26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ktyvinė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yvinė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653</Words>
  <Application>Microsoft Office PowerPoint</Application>
  <PresentationFormat>Plačiaekranė</PresentationFormat>
  <Paragraphs>173</Paragraphs>
  <Slides>13</Slides>
  <Notes>7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Times New Roman</vt:lpstr>
      <vt:lpstr>Retrospektyvinė</vt:lpstr>
      <vt:lpstr>LEADER LĖŠŲ PASKIRSTYMO PRINCIPAI   2023–2027 m.     Žemės ūkio ministerija </vt:lpstr>
      <vt:lpstr>VIEŠOJI PARAMA KAIMO PLĖTRAI IR LEADER, MLN. EUR </vt:lpstr>
      <vt:lpstr>„PowerPoint“ pateiktis</vt:lpstr>
      <vt:lpstr>LEADER LĖŠŲ PASKIRSTYMO PRINCIPAI </vt:lpstr>
      <vt:lpstr>2020 m. EK rekomendacijose Lietuvai konstatuojama:   „Skurdo ir nelygybės lygis kaimo vietovėse yra vienas didžiausių ES . Skurdo ar socialinės atskirties rizika kaimo vietovėse (40 proc. 2018 m.) yra dvigubai didesnė nei miestuose (20 proc.)“. </vt:lpstr>
      <vt:lpstr>VVG atstovaujamų savivaldybių teritorijose paplitusio skurdo rizikos lygis svyruoja nuo 16,5 iki 38,5 proc. atskirose teritorijose, t. y. skiriasi 2,3 karto </vt:lpstr>
      <vt:lpstr>2020 m. EK rekomendacijoje Lietuvai konstatuojama:  „Nedarbo lygis kaimo vietovėse išliko šiek tiek mažesnis nei 9,1 proc., t. y. gerokai didesnis už ES 27 vidurkį (6,3 proc.)“. *Nedarbo rodiklis – registruotų bedarbių ir darbinto amžiaus gyventojų santykis, proc., 2019 m.   </vt:lpstr>
      <vt:lpstr>2020 m. EK rekomendacijose Lietuvai konstatuojama: „2015–2019 m. Lietuvos kaimo vietovių gyventojų skaičius sumažėjo 8,8 proc. – tai didžiausias rodiklis ES“. </vt:lpstr>
      <vt:lpstr>LĖŠŲ PASKIRSTYMAS VVG 2023–2027 M. 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 LĖŠŲ PASKIRSTYMO PRINCIPAI   2023–2027 m.     Žemės ūkio ministerija</dc:title>
  <dc:creator>Kristina Indriošienė</dc:creator>
  <cp:lastModifiedBy>Kristina Indriošienė</cp:lastModifiedBy>
  <cp:revision>2</cp:revision>
  <dcterms:created xsi:type="dcterms:W3CDTF">2021-02-09T09:09:59Z</dcterms:created>
  <dcterms:modified xsi:type="dcterms:W3CDTF">2021-02-09T09:12:27Z</dcterms:modified>
</cp:coreProperties>
</file>